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79" r:id="rId2"/>
    <p:sldId id="257" r:id="rId3"/>
    <p:sldId id="261" r:id="rId4"/>
    <p:sldId id="260" r:id="rId5"/>
    <p:sldId id="262" r:id="rId6"/>
    <p:sldId id="278" r:id="rId7"/>
    <p:sldId id="280" r:id="rId8"/>
    <p:sldId id="273" r:id="rId9"/>
    <p:sldId id="281" r:id="rId10"/>
    <p:sldId id="263" r:id="rId11"/>
    <p:sldId id="264" r:id="rId12"/>
    <p:sldId id="282" r:id="rId13"/>
    <p:sldId id="265" r:id="rId14"/>
    <p:sldId id="266" r:id="rId15"/>
    <p:sldId id="267" r:id="rId16"/>
    <p:sldId id="268" r:id="rId17"/>
    <p:sldId id="269" r:id="rId18"/>
    <p:sldId id="270" r:id="rId19"/>
    <p:sldId id="271" r:id="rId20"/>
    <p:sldId id="272" r:id="rId21"/>
    <p:sldId id="274" r:id="rId22"/>
    <p:sldId id="275" r:id="rId23"/>
    <p:sldId id="276" r:id="rId24"/>
    <p:sldId id="284" r:id="rId25"/>
    <p:sldId id="277" r:id="rId26"/>
    <p:sldId id="283" r:id="rId27"/>
  </p:sldIdLst>
  <p:sldSz cx="9144000" cy="6858000" type="screen4x3"/>
  <p:notesSz cx="70770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5/22/2017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5/22/2017</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5/22/2017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5/22/2017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5/22/2017</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5/22/2017</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716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533399"/>
            <a:ext cx="3505200" cy="3754875"/>
          </a:xfrm>
          <a:prstGeom prst="rect">
            <a:avLst/>
          </a:prstGeom>
        </p:spPr>
      </p:pic>
      <p:sp>
        <p:nvSpPr>
          <p:cNvPr id="3" name="TextBox 2"/>
          <p:cNvSpPr txBox="1"/>
          <p:nvPr/>
        </p:nvSpPr>
        <p:spPr>
          <a:xfrm>
            <a:off x="457200" y="533400"/>
            <a:ext cx="4495800" cy="37548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t>Exodus 24:12</a:t>
            </a:r>
          </a:p>
          <a:p>
            <a:endParaRPr lang="en-US" sz="2400" dirty="0"/>
          </a:p>
          <a:p>
            <a:pPr algn="ctr"/>
            <a:r>
              <a:rPr lang="en-US" sz="2600" b="1" i="1" dirty="0" smtClean="0"/>
              <a:t>And Hashem </a:t>
            </a:r>
            <a:r>
              <a:rPr lang="en-US" sz="2600" b="1" i="1" dirty="0"/>
              <a:t>said </a:t>
            </a:r>
            <a:r>
              <a:rPr lang="en-US" sz="2600" b="1" i="1" dirty="0" smtClean="0"/>
              <a:t>to </a:t>
            </a:r>
            <a:r>
              <a:rPr lang="en-US" sz="2600" b="1" i="1" dirty="0"/>
              <a:t>Moses: </a:t>
            </a:r>
            <a:r>
              <a:rPr lang="en-US" sz="2600" b="1" i="1" dirty="0" smtClean="0"/>
              <a:t>‘Ascend to Me to the mountain and remain there, and </a:t>
            </a:r>
            <a:r>
              <a:rPr lang="en-US" sz="2600" b="1" i="1" dirty="0"/>
              <a:t>I </a:t>
            </a:r>
            <a:r>
              <a:rPr lang="en-US" sz="2600" b="1" i="1" dirty="0" smtClean="0"/>
              <a:t>shall give you </a:t>
            </a:r>
            <a:r>
              <a:rPr lang="en-US" sz="2600" b="1" i="1" dirty="0"/>
              <a:t>the </a:t>
            </a:r>
            <a:r>
              <a:rPr lang="en-US" sz="2600" b="1" i="1" u="sng" dirty="0"/>
              <a:t>s</a:t>
            </a:r>
            <a:r>
              <a:rPr lang="en-US" sz="2600" b="1" i="1" u="sng" dirty="0" smtClean="0"/>
              <a:t>tone Tablets </a:t>
            </a:r>
            <a:r>
              <a:rPr lang="en-US" sz="2600" b="1" i="1" dirty="0" smtClean="0"/>
              <a:t>and the </a:t>
            </a:r>
            <a:r>
              <a:rPr lang="en-US" sz="2600" b="1" i="1" u="sng" dirty="0" smtClean="0"/>
              <a:t>Teaching</a:t>
            </a:r>
            <a:r>
              <a:rPr lang="en-US" sz="2600" b="1" i="1" dirty="0" smtClean="0"/>
              <a:t> and the </a:t>
            </a:r>
            <a:r>
              <a:rPr lang="en-US" sz="2600" b="1" i="1" u="sng" dirty="0" smtClean="0"/>
              <a:t>Commandment</a:t>
            </a:r>
            <a:r>
              <a:rPr lang="en-US" sz="2600" b="1" i="1" dirty="0" smtClean="0"/>
              <a:t>, </a:t>
            </a:r>
            <a:r>
              <a:rPr lang="en-US" sz="2600" b="1" i="1" u="sng" dirty="0" smtClean="0"/>
              <a:t>that </a:t>
            </a:r>
            <a:r>
              <a:rPr lang="en-US" sz="2600" b="1" i="1" u="sng" dirty="0"/>
              <a:t>I have written</a:t>
            </a:r>
            <a:r>
              <a:rPr lang="en-US" sz="2600" b="1" i="1" dirty="0"/>
              <a:t>, </a:t>
            </a:r>
            <a:r>
              <a:rPr lang="en-US" sz="2600" b="1" i="1" dirty="0" smtClean="0"/>
              <a:t>to </a:t>
            </a:r>
            <a:r>
              <a:rPr lang="en-US" sz="2600" b="1" i="1" u="sng" dirty="0"/>
              <a:t>teach them</a:t>
            </a:r>
            <a:r>
              <a:rPr lang="en-US" sz="2600" b="1" i="1" dirty="0"/>
              <a:t>.'</a:t>
            </a:r>
          </a:p>
        </p:txBody>
      </p:sp>
      <p:sp>
        <p:nvSpPr>
          <p:cNvPr id="5" name="TextBox 4"/>
          <p:cNvSpPr txBox="1"/>
          <p:nvPr/>
        </p:nvSpPr>
        <p:spPr>
          <a:xfrm>
            <a:off x="625928" y="4470737"/>
            <a:ext cx="7739743" cy="1015663"/>
          </a:xfrm>
          <a:prstGeom prst="rect">
            <a:avLst/>
          </a:prstGeom>
          <a:noFill/>
        </p:spPr>
        <p:txBody>
          <a:bodyPr wrap="square" rtlCol="0">
            <a:spAutoFit/>
          </a:bodyPr>
          <a:lstStyle/>
          <a:p>
            <a:pPr algn="r"/>
            <a:r>
              <a:rPr lang="he-IL" sz="3000" b="1" dirty="0"/>
              <a:t>וַיֹּאמֶר יְהוָה אֶל-מֹשֶׁה, עֲלֵה אֵלַי הָהָרָה--וֶהְיֵה-שָׁם; וְאֶתְּנָה לְךָ </a:t>
            </a:r>
            <a:r>
              <a:rPr lang="he-IL" sz="3000" b="1" u="sng" dirty="0"/>
              <a:t>אֶת-לֻחֹת הָאֶבֶן</a:t>
            </a:r>
            <a:r>
              <a:rPr lang="he-IL" sz="3000" b="1" dirty="0"/>
              <a:t>, </a:t>
            </a:r>
            <a:r>
              <a:rPr lang="he-IL" sz="3000" b="1" u="sng" dirty="0"/>
              <a:t>וְהַתּוֹרָה</a:t>
            </a:r>
            <a:r>
              <a:rPr lang="he-IL" sz="3000" b="1" dirty="0"/>
              <a:t> ו</a:t>
            </a:r>
            <a:r>
              <a:rPr lang="he-IL" sz="3000" b="1" u="sng" dirty="0"/>
              <a:t>ְהַמִּצְוָה</a:t>
            </a:r>
            <a:r>
              <a:rPr lang="he-IL" sz="3000" b="1" dirty="0"/>
              <a:t>, </a:t>
            </a:r>
            <a:r>
              <a:rPr lang="he-IL" sz="3000" b="1" u="sng" dirty="0"/>
              <a:t>אֲשֶׁר כָּתַבְתִּי</a:t>
            </a:r>
            <a:r>
              <a:rPr lang="he-IL" sz="3000" b="1" dirty="0"/>
              <a:t>, </a:t>
            </a:r>
            <a:r>
              <a:rPr lang="he-IL" sz="3000" b="1" u="sng" dirty="0"/>
              <a:t>לְהוֹרֹתָם.</a:t>
            </a:r>
            <a:endParaRPr lang="en-US" sz="3000" b="1" u="sng" dirty="0"/>
          </a:p>
        </p:txBody>
      </p:sp>
      <p:sp>
        <p:nvSpPr>
          <p:cNvPr id="6" name="TextBox 5"/>
          <p:cNvSpPr txBox="1"/>
          <p:nvPr/>
        </p:nvSpPr>
        <p:spPr>
          <a:xfrm>
            <a:off x="838200" y="5486400"/>
            <a:ext cx="7315200" cy="1200329"/>
          </a:xfrm>
          <a:prstGeom prst="rect">
            <a:avLst/>
          </a:prstGeom>
          <a:noFill/>
        </p:spPr>
        <p:txBody>
          <a:bodyPr wrap="square" rtlCol="0">
            <a:spAutoFit/>
          </a:bodyPr>
          <a:lstStyle/>
          <a:p>
            <a:pPr algn="ctr"/>
            <a:r>
              <a:rPr lang="en-US" sz="2400" b="1" dirty="0" smtClean="0"/>
              <a:t>Keep in mind we are referring to the 50</a:t>
            </a:r>
            <a:r>
              <a:rPr lang="en-US" sz="2400" b="1" baseline="30000" dirty="0" smtClean="0"/>
              <a:t>th</a:t>
            </a:r>
            <a:r>
              <a:rPr lang="en-US" sz="2400" b="1" dirty="0" smtClean="0"/>
              <a:t> day after leaving Egypt. The first Shavuot! </a:t>
            </a:r>
          </a:p>
          <a:p>
            <a:pPr algn="ctr"/>
            <a:r>
              <a:rPr lang="en-US" sz="2400" b="1" dirty="0" smtClean="0"/>
              <a:t>Moses remained there for 40 days.</a:t>
            </a:r>
            <a:endParaRPr lang="en-US" sz="2400" b="1" dirty="0"/>
          </a:p>
        </p:txBody>
      </p:sp>
    </p:spTree>
    <p:extLst>
      <p:ext uri="{BB962C8B-B14F-4D97-AF65-F5344CB8AC3E}">
        <p14:creationId xmlns:p14="http://schemas.microsoft.com/office/powerpoint/2010/main" val="1858928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09600"/>
            <a:ext cx="8077200" cy="5755422"/>
          </a:xfrm>
          <a:prstGeom prst="rect">
            <a:avLst/>
          </a:prstGeom>
          <a:noFill/>
        </p:spPr>
        <p:txBody>
          <a:bodyPr wrap="square" rtlCol="0">
            <a:spAutoFit/>
          </a:bodyPr>
          <a:lstStyle/>
          <a:p>
            <a:pPr algn="ctr"/>
            <a:r>
              <a:rPr lang="en-US" sz="2800" b="1" dirty="0" smtClean="0"/>
              <a:t>Is this verse clear? This is what Moshe received…</a:t>
            </a:r>
          </a:p>
          <a:p>
            <a:endParaRPr lang="en-US" dirty="0"/>
          </a:p>
          <a:p>
            <a:pPr marL="342900" indent="-342900">
              <a:buAutoNum type="arabicPeriod"/>
            </a:pPr>
            <a:r>
              <a:rPr lang="en-US" dirty="0" smtClean="0"/>
              <a:t>The Stone Tablets                             </a:t>
            </a:r>
            <a:r>
              <a:rPr lang="he-IL" dirty="0" smtClean="0"/>
              <a:t> </a:t>
            </a:r>
            <a:r>
              <a:rPr lang="en-US" dirty="0" smtClean="0"/>
              <a:t>         </a:t>
            </a:r>
            <a:r>
              <a:rPr lang="he-IL" dirty="0"/>
              <a:t>אֶת-לֻחֹת </a:t>
            </a:r>
            <a:r>
              <a:rPr lang="he-IL" dirty="0" smtClean="0"/>
              <a:t>הָאֶבֶן</a:t>
            </a:r>
            <a:r>
              <a:rPr lang="en-US" dirty="0" smtClean="0"/>
              <a:t>   </a:t>
            </a:r>
          </a:p>
          <a:p>
            <a:pPr marL="342900" indent="-342900">
              <a:buAutoNum type="arabicPeriod"/>
            </a:pPr>
            <a:r>
              <a:rPr lang="en-US" dirty="0" smtClean="0"/>
              <a:t>And the Torah                                                       </a:t>
            </a:r>
            <a:r>
              <a:rPr lang="he-IL" dirty="0" smtClean="0"/>
              <a:t>והַתּוֹרָה</a:t>
            </a:r>
            <a:endParaRPr lang="en-US" dirty="0" smtClean="0"/>
          </a:p>
          <a:p>
            <a:pPr marL="342900" indent="-342900">
              <a:buAutoNum type="arabicPeriod"/>
            </a:pPr>
            <a:r>
              <a:rPr lang="en-US" dirty="0" smtClean="0"/>
              <a:t>And the Mitzvah (commandment)                      </a:t>
            </a:r>
            <a:r>
              <a:rPr lang="he-IL" dirty="0" smtClean="0"/>
              <a:t>והַמִּצְוָה</a:t>
            </a:r>
            <a:r>
              <a:rPr lang="en-US" dirty="0" smtClean="0"/>
              <a:t>  </a:t>
            </a:r>
          </a:p>
          <a:p>
            <a:pPr marL="342900" indent="-342900">
              <a:buAutoNum type="arabicPeriod"/>
            </a:pPr>
            <a:r>
              <a:rPr lang="en-US" dirty="0" smtClean="0"/>
              <a:t>All (or at least one of them) </a:t>
            </a:r>
            <a:r>
              <a:rPr lang="en-US" b="1" dirty="0" smtClean="0"/>
              <a:t>was written down  </a:t>
            </a:r>
          </a:p>
          <a:p>
            <a:r>
              <a:rPr lang="en-US" dirty="0" smtClean="0"/>
              <a:t>                                                                          </a:t>
            </a:r>
            <a:r>
              <a:rPr lang="he-IL" dirty="0" smtClean="0"/>
              <a:t> </a:t>
            </a:r>
            <a:r>
              <a:rPr lang="en-US" dirty="0" smtClean="0"/>
              <a:t>  </a:t>
            </a:r>
            <a:r>
              <a:rPr lang="he-IL" dirty="0" smtClean="0"/>
              <a:t>אֲשֶׁר כָּתַבְתִּי</a:t>
            </a:r>
            <a:r>
              <a:rPr lang="en-US" dirty="0" smtClean="0"/>
              <a:t>                  </a:t>
            </a:r>
          </a:p>
          <a:p>
            <a:pPr marL="342900" indent="-342900">
              <a:buAutoNum type="arabicPeriod" startAt="5"/>
            </a:pPr>
            <a:r>
              <a:rPr lang="en-US" dirty="0" smtClean="0"/>
              <a:t>These were given to Moshe </a:t>
            </a:r>
            <a:r>
              <a:rPr lang="en-US" dirty="0" err="1" smtClean="0"/>
              <a:t>Rebbeinu</a:t>
            </a:r>
            <a:r>
              <a:rPr lang="en-US" dirty="0" smtClean="0"/>
              <a:t> (Peace be upon him</a:t>
            </a:r>
            <a:r>
              <a:rPr lang="en-US" b="1" u="sng" dirty="0" smtClean="0"/>
              <a:t>) To Teach them</a:t>
            </a:r>
            <a:r>
              <a:rPr lang="en-US" dirty="0" smtClean="0"/>
              <a:t>, as an instruction manual  with clear definitions regarding everything that was written in it</a:t>
            </a:r>
          </a:p>
          <a:p>
            <a:r>
              <a:rPr lang="en-US" dirty="0" smtClean="0"/>
              <a:t>                                                                                    </a:t>
            </a:r>
            <a:r>
              <a:rPr lang="he-IL" u="sng" dirty="0" smtClean="0"/>
              <a:t>ל</a:t>
            </a:r>
            <a:r>
              <a:rPr lang="he-IL" dirty="0" smtClean="0"/>
              <a:t>ְהוֹרֹתָם</a:t>
            </a:r>
            <a:r>
              <a:rPr lang="en-US" b="1" dirty="0" smtClean="0"/>
              <a:t>  </a:t>
            </a:r>
            <a:r>
              <a:rPr lang="en-US" b="1" u="sng" dirty="0" smtClean="0"/>
              <a:t>   </a:t>
            </a:r>
            <a:endParaRPr lang="en-US" dirty="0" smtClean="0"/>
          </a:p>
          <a:p>
            <a:endParaRPr lang="en-US" dirty="0" smtClean="0"/>
          </a:p>
          <a:p>
            <a:r>
              <a:rPr lang="en-US" sz="2000" b="1" dirty="0" smtClean="0"/>
              <a:t>This verse cannot only be speaking about the 10 Utterances, nor only to the written Torah. </a:t>
            </a:r>
          </a:p>
          <a:p>
            <a:r>
              <a:rPr lang="en-US" sz="2000" b="1" dirty="0" smtClean="0"/>
              <a:t>Within the written Torah there are many </a:t>
            </a:r>
            <a:r>
              <a:rPr lang="en-US" sz="2000" b="1" dirty="0" err="1" smtClean="0"/>
              <a:t>mitzvot</a:t>
            </a:r>
            <a:r>
              <a:rPr lang="en-US" sz="2000" b="1" dirty="0" smtClean="0"/>
              <a:t> that lack explanation. For example, </a:t>
            </a:r>
            <a:r>
              <a:rPr lang="en-US" sz="2000" b="1" dirty="0" err="1" smtClean="0"/>
              <a:t>Teffilin</a:t>
            </a:r>
            <a:r>
              <a:rPr lang="en-US" sz="2000" b="1" dirty="0" smtClean="0"/>
              <a:t> (</a:t>
            </a:r>
            <a:r>
              <a:rPr lang="en-US" sz="2000" b="1" dirty="0" err="1" smtClean="0"/>
              <a:t>Totofot</a:t>
            </a:r>
            <a:r>
              <a:rPr lang="en-US" sz="2000" b="1" dirty="0" smtClean="0"/>
              <a:t>) – what are they? The fruit of a beautiful tree (</a:t>
            </a:r>
            <a:r>
              <a:rPr lang="en-US" sz="2000" b="1" dirty="0" err="1" smtClean="0"/>
              <a:t>Pri</a:t>
            </a:r>
            <a:r>
              <a:rPr lang="en-US" sz="2000" b="1" dirty="0" smtClean="0"/>
              <a:t> </a:t>
            </a:r>
            <a:r>
              <a:rPr lang="en-US" sz="2000" b="1" dirty="0" err="1" smtClean="0"/>
              <a:t>Eitz</a:t>
            </a:r>
            <a:r>
              <a:rPr lang="en-US" sz="2000" b="1" dirty="0" smtClean="0"/>
              <a:t> </a:t>
            </a:r>
            <a:r>
              <a:rPr lang="en-US" sz="2000" b="1" dirty="0" err="1" smtClean="0"/>
              <a:t>Hadar</a:t>
            </a:r>
            <a:r>
              <a:rPr lang="en-US" sz="2000" b="1" dirty="0" smtClean="0"/>
              <a:t>), How does one slaughter an animal (</a:t>
            </a:r>
            <a:r>
              <a:rPr lang="en-US" sz="2000" b="1" dirty="0" err="1" smtClean="0"/>
              <a:t>Shechita</a:t>
            </a:r>
            <a:r>
              <a:rPr lang="en-US" sz="2000" b="1" dirty="0" smtClean="0"/>
              <a:t>), Which actions are included among the forbidden actions on Shabbat (</a:t>
            </a:r>
            <a:r>
              <a:rPr lang="en-US" sz="2000" b="1" dirty="0" err="1" smtClean="0"/>
              <a:t>Isur</a:t>
            </a:r>
            <a:r>
              <a:rPr lang="en-US" sz="2000" b="1" dirty="0" smtClean="0"/>
              <a:t> </a:t>
            </a:r>
            <a:r>
              <a:rPr lang="en-US" sz="2000" b="1" dirty="0" err="1" smtClean="0"/>
              <a:t>Melacha</a:t>
            </a:r>
            <a:r>
              <a:rPr lang="en-US" sz="2000" b="1" dirty="0" smtClean="0"/>
              <a:t>) especially considering the fact that the punishment for desecration of the Shabbat is the death penalty (Capital Crime)</a:t>
            </a:r>
            <a:endParaRPr lang="en-US" sz="2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6190" y="1143000"/>
            <a:ext cx="2264410" cy="1554854"/>
          </a:xfrm>
          <a:prstGeom prst="rect">
            <a:avLst/>
          </a:prstGeom>
        </p:spPr>
      </p:pic>
    </p:spTree>
    <p:extLst>
      <p:ext uri="{BB962C8B-B14F-4D97-AF65-F5344CB8AC3E}">
        <p14:creationId xmlns:p14="http://schemas.microsoft.com/office/powerpoint/2010/main" val="14119726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44909"/>
            <a:ext cx="8077200" cy="6047809"/>
          </a:xfrm>
          <a:prstGeom prst="rect">
            <a:avLst/>
          </a:prstGeom>
          <a:noFill/>
        </p:spPr>
        <p:txBody>
          <a:bodyPr wrap="square" rtlCol="0">
            <a:spAutoFit/>
          </a:bodyPr>
          <a:lstStyle/>
          <a:p>
            <a:pPr algn="ctr"/>
            <a:r>
              <a:rPr lang="en-US" sz="2800" b="1" dirty="0" smtClean="0"/>
              <a:t>Within the written Torah there are many </a:t>
            </a:r>
            <a:r>
              <a:rPr lang="en-US" sz="2800" b="1" dirty="0" err="1" smtClean="0"/>
              <a:t>mitzvot</a:t>
            </a:r>
            <a:r>
              <a:rPr lang="en-US" sz="2800" b="1" dirty="0" smtClean="0"/>
              <a:t> that certainly lack explanation. </a:t>
            </a:r>
          </a:p>
          <a:p>
            <a:endParaRPr lang="en-US" sz="2500" b="1" dirty="0" smtClean="0"/>
          </a:p>
          <a:p>
            <a:pPr marL="342900" indent="-342900">
              <a:buFont typeface="Arial" panose="020B0604020202020204" pitchFamily="34" charset="0"/>
              <a:buChar char="•"/>
            </a:pPr>
            <a:r>
              <a:rPr lang="en-US" sz="2500" b="1" dirty="0" smtClean="0"/>
              <a:t>For example, </a:t>
            </a:r>
            <a:r>
              <a:rPr lang="en-US" sz="2500" b="1" dirty="0" err="1" smtClean="0"/>
              <a:t>Teffilin</a:t>
            </a:r>
            <a:r>
              <a:rPr lang="en-US" sz="2500" b="1" dirty="0" smtClean="0"/>
              <a:t> (</a:t>
            </a:r>
            <a:r>
              <a:rPr lang="en-US" sz="2500" b="1" dirty="0" err="1" smtClean="0"/>
              <a:t>Totofot</a:t>
            </a:r>
            <a:r>
              <a:rPr lang="en-US" sz="2500" b="1" dirty="0" smtClean="0"/>
              <a:t>) – </a:t>
            </a:r>
          </a:p>
          <a:p>
            <a:r>
              <a:rPr lang="en-US" sz="2500" b="1" dirty="0" smtClean="0"/>
              <a:t>      what are they? </a:t>
            </a:r>
          </a:p>
          <a:p>
            <a:endParaRPr lang="en-US" sz="2800" b="1" dirty="0"/>
          </a:p>
          <a:p>
            <a:pPr marL="342900" indent="-342900">
              <a:buFont typeface="Arial" panose="020B0604020202020204" pitchFamily="34" charset="0"/>
              <a:buChar char="•"/>
            </a:pPr>
            <a:r>
              <a:rPr lang="en-US" sz="2500" b="1" dirty="0" smtClean="0"/>
              <a:t>The fruit of a beautiful tree (</a:t>
            </a:r>
            <a:r>
              <a:rPr lang="en-US" sz="2500" b="1" dirty="0" err="1" smtClean="0"/>
              <a:t>Pri</a:t>
            </a:r>
            <a:r>
              <a:rPr lang="en-US" sz="2500" b="1" dirty="0" smtClean="0"/>
              <a:t> </a:t>
            </a:r>
            <a:r>
              <a:rPr lang="en-US" sz="2500" b="1" dirty="0" err="1" smtClean="0"/>
              <a:t>Eitz</a:t>
            </a:r>
            <a:r>
              <a:rPr lang="en-US" sz="2500" b="1" dirty="0" smtClean="0"/>
              <a:t> </a:t>
            </a:r>
            <a:r>
              <a:rPr lang="en-US" sz="2500" b="1" dirty="0" err="1" smtClean="0"/>
              <a:t>Hadar</a:t>
            </a:r>
            <a:r>
              <a:rPr lang="en-US" sz="2500" b="1" dirty="0" smtClean="0"/>
              <a:t>), </a:t>
            </a:r>
          </a:p>
          <a:p>
            <a:endParaRPr lang="en-US" sz="2800" b="1" dirty="0" smtClean="0"/>
          </a:p>
          <a:p>
            <a:pPr marL="342900" indent="-342900">
              <a:buFont typeface="Arial" panose="020B0604020202020204" pitchFamily="34" charset="0"/>
              <a:buChar char="•"/>
            </a:pPr>
            <a:r>
              <a:rPr lang="en-US" sz="2500" b="1" dirty="0" smtClean="0"/>
              <a:t>How does one slaughter an animal (</a:t>
            </a:r>
            <a:r>
              <a:rPr lang="en-US" sz="2500" b="1" dirty="0" err="1" smtClean="0"/>
              <a:t>Shechita</a:t>
            </a:r>
            <a:r>
              <a:rPr lang="en-US" sz="2500" b="1" dirty="0" smtClean="0"/>
              <a:t>), </a:t>
            </a:r>
          </a:p>
          <a:p>
            <a:endParaRPr lang="en-US" sz="2500" b="1" dirty="0" smtClean="0"/>
          </a:p>
          <a:p>
            <a:pPr marL="342900" indent="-342900">
              <a:buFont typeface="Arial" panose="020B0604020202020204" pitchFamily="34" charset="0"/>
              <a:buChar char="•"/>
            </a:pPr>
            <a:endParaRPr lang="en-US" sz="2500" b="1" dirty="0" smtClean="0"/>
          </a:p>
          <a:p>
            <a:pPr marL="342900" indent="-342900">
              <a:buFont typeface="Arial" panose="020B0604020202020204" pitchFamily="34" charset="0"/>
              <a:buChar char="•"/>
            </a:pPr>
            <a:r>
              <a:rPr lang="en-US" sz="2500" b="1" dirty="0" smtClean="0"/>
              <a:t>Which actions are forbidden on Shabbat</a:t>
            </a:r>
          </a:p>
          <a:p>
            <a:r>
              <a:rPr lang="en-US" sz="2500" b="1" dirty="0"/>
              <a:t> </a:t>
            </a:r>
            <a:r>
              <a:rPr lang="en-US" sz="2500" b="1" dirty="0" smtClean="0"/>
              <a:t>    (</a:t>
            </a:r>
            <a:r>
              <a:rPr lang="en-US" sz="2500" b="1" dirty="0" err="1" smtClean="0"/>
              <a:t>Isur</a:t>
            </a:r>
            <a:r>
              <a:rPr lang="en-US" sz="2500" b="1" dirty="0" smtClean="0"/>
              <a:t> </a:t>
            </a:r>
            <a:r>
              <a:rPr lang="en-US" sz="2500" b="1" dirty="0" err="1" smtClean="0"/>
              <a:t>Melacha</a:t>
            </a:r>
            <a:r>
              <a:rPr lang="en-US" sz="2500" b="1" dirty="0" smtClean="0"/>
              <a:t>) especially considering the fact </a:t>
            </a:r>
          </a:p>
          <a:p>
            <a:r>
              <a:rPr lang="en-US" sz="2500" b="1" dirty="0"/>
              <a:t> </a:t>
            </a:r>
            <a:r>
              <a:rPr lang="en-US" sz="2500" b="1" dirty="0" smtClean="0"/>
              <a:t>    that the punishment for desecration of the </a:t>
            </a:r>
          </a:p>
          <a:p>
            <a:r>
              <a:rPr lang="en-US" sz="2500" b="1" dirty="0" smtClean="0"/>
              <a:t>     Shabbat is the death penalty (Capital Crime)</a:t>
            </a:r>
            <a:endParaRPr lang="en-US" sz="25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542246"/>
            <a:ext cx="1905000" cy="127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31202">
            <a:off x="7863299" y="2049426"/>
            <a:ext cx="943043" cy="13363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510" y="3276453"/>
            <a:ext cx="1254983" cy="15379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9510" y="4829529"/>
            <a:ext cx="1290387" cy="1782502"/>
          </a:xfrm>
          <a:prstGeom prst="rect">
            <a:avLst/>
          </a:prstGeom>
        </p:spPr>
      </p:pic>
    </p:spTree>
    <p:extLst>
      <p:ext uri="{BB962C8B-B14F-4D97-AF65-F5344CB8AC3E}">
        <p14:creationId xmlns:p14="http://schemas.microsoft.com/office/powerpoint/2010/main" val="19334690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70114"/>
            <a:ext cx="5696584" cy="2217420"/>
          </a:xfrm>
          <a:prstGeom prst="rect">
            <a:avLst/>
          </a:prstGeom>
        </p:spPr>
      </p:pic>
      <p:sp>
        <p:nvSpPr>
          <p:cNvPr id="3" name="TextBox 2"/>
          <p:cNvSpPr txBox="1"/>
          <p:nvPr/>
        </p:nvSpPr>
        <p:spPr>
          <a:xfrm>
            <a:off x="838200" y="2819400"/>
            <a:ext cx="7848600" cy="5078313"/>
          </a:xfrm>
          <a:prstGeom prst="rect">
            <a:avLst/>
          </a:prstGeom>
          <a:noFill/>
        </p:spPr>
        <p:txBody>
          <a:bodyPr wrap="square" rtlCol="0">
            <a:spAutoFit/>
          </a:bodyPr>
          <a:lstStyle/>
          <a:p>
            <a:r>
              <a:rPr lang="en-US" b="1" dirty="0" smtClean="0"/>
              <a:t>Tractate </a:t>
            </a:r>
            <a:r>
              <a:rPr lang="en-US" b="1" dirty="0" err="1" smtClean="0"/>
              <a:t>Brochot</a:t>
            </a:r>
            <a:r>
              <a:rPr lang="en-US" b="1" dirty="0" smtClean="0"/>
              <a:t> 5a    </a:t>
            </a:r>
          </a:p>
          <a:p>
            <a:r>
              <a:rPr lang="en-US" dirty="0" err="1" smtClean="0"/>
              <a:t>Rebbi</a:t>
            </a:r>
            <a:r>
              <a:rPr lang="en-US" dirty="0" smtClean="0"/>
              <a:t> Levi bar Chama said in the name of Rabbi Shimon Ben </a:t>
            </a:r>
            <a:r>
              <a:rPr lang="en-US" dirty="0" err="1" smtClean="0"/>
              <a:t>Lakish</a:t>
            </a:r>
            <a:r>
              <a:rPr lang="en-US" dirty="0" smtClean="0"/>
              <a:t>: </a:t>
            </a:r>
            <a:r>
              <a:rPr lang="en-US" i="1" dirty="0" smtClean="0"/>
              <a:t>“…and </a:t>
            </a:r>
            <a:r>
              <a:rPr lang="en-US" i="1" dirty="0"/>
              <a:t>I shall give you the </a:t>
            </a:r>
            <a:r>
              <a:rPr lang="en-US" i="1" u="sng" dirty="0"/>
              <a:t>stone Tablets </a:t>
            </a:r>
            <a:r>
              <a:rPr lang="en-US" i="1" dirty="0"/>
              <a:t>and the </a:t>
            </a:r>
            <a:r>
              <a:rPr lang="en-US" i="1" u="sng" dirty="0"/>
              <a:t>Teaching</a:t>
            </a:r>
            <a:r>
              <a:rPr lang="en-US" i="1" dirty="0"/>
              <a:t> and the </a:t>
            </a:r>
            <a:r>
              <a:rPr lang="en-US" i="1" u="sng" dirty="0"/>
              <a:t>Commandment</a:t>
            </a:r>
            <a:r>
              <a:rPr lang="en-US" i="1" dirty="0"/>
              <a:t>, </a:t>
            </a:r>
            <a:r>
              <a:rPr lang="en-US" i="1" u="sng" dirty="0"/>
              <a:t>that I have written</a:t>
            </a:r>
            <a:r>
              <a:rPr lang="en-US" i="1" dirty="0"/>
              <a:t>, to </a:t>
            </a:r>
            <a:r>
              <a:rPr lang="en-US" i="1" u="sng" dirty="0"/>
              <a:t>teach them</a:t>
            </a:r>
            <a:r>
              <a:rPr lang="en-US" i="1" dirty="0" smtClean="0"/>
              <a:t>.‘</a:t>
            </a:r>
          </a:p>
          <a:p>
            <a:pPr marL="285750" indent="-285750">
              <a:buFont typeface="Arial" panose="020B0604020202020204" pitchFamily="34" charset="0"/>
              <a:buChar char="•"/>
            </a:pPr>
            <a:r>
              <a:rPr lang="en-US" b="1" u="sng" dirty="0" smtClean="0"/>
              <a:t>“</a:t>
            </a:r>
            <a:r>
              <a:rPr lang="en-US" b="1" u="sng" dirty="0" err="1" smtClean="0"/>
              <a:t>Luchot</a:t>
            </a:r>
            <a:r>
              <a:rPr lang="en-US" b="1" u="sng" dirty="0" smtClean="0"/>
              <a:t>” </a:t>
            </a:r>
            <a:r>
              <a:rPr lang="en-US" b="1" dirty="0" smtClean="0"/>
              <a:t>– (tablets) refers to the 10 Utterances</a:t>
            </a:r>
          </a:p>
          <a:p>
            <a:pPr marL="285750" indent="-285750">
              <a:buFont typeface="Arial" panose="020B0604020202020204" pitchFamily="34" charset="0"/>
              <a:buChar char="•"/>
            </a:pPr>
            <a:r>
              <a:rPr lang="en-US" b="1" u="sng" dirty="0" smtClean="0"/>
              <a:t>“Torah”  </a:t>
            </a:r>
            <a:r>
              <a:rPr lang="en-US" b="1" dirty="0" smtClean="0"/>
              <a:t>- this is the 5 books (</a:t>
            </a:r>
            <a:r>
              <a:rPr lang="en-US" b="1" dirty="0" err="1" smtClean="0"/>
              <a:t>Mikrah</a:t>
            </a:r>
            <a:r>
              <a:rPr lang="en-US" b="1" dirty="0" smtClean="0"/>
              <a:t>) because it is a mitzvah to read in public</a:t>
            </a:r>
          </a:p>
          <a:p>
            <a:pPr marL="285750" indent="-285750">
              <a:buFont typeface="Arial" panose="020B0604020202020204" pitchFamily="34" charset="0"/>
              <a:buChar char="•"/>
            </a:pPr>
            <a:r>
              <a:rPr lang="en-US" b="1" u="sng" dirty="0" smtClean="0"/>
              <a:t>“Mitzvah” </a:t>
            </a:r>
            <a:r>
              <a:rPr lang="en-US" b="1" dirty="0" smtClean="0"/>
              <a:t>-  this is the </a:t>
            </a:r>
            <a:r>
              <a:rPr lang="en-US" b="1" dirty="0" err="1" smtClean="0"/>
              <a:t>Mishneh</a:t>
            </a:r>
            <a:r>
              <a:rPr lang="en-US" b="1" dirty="0" smtClean="0"/>
              <a:t> (the basis for the oral law which contains the details of the commandments.</a:t>
            </a:r>
          </a:p>
          <a:p>
            <a:pPr marL="285750" indent="-285750">
              <a:buFont typeface="Arial" panose="020B0604020202020204" pitchFamily="34" charset="0"/>
              <a:buChar char="•"/>
            </a:pPr>
            <a:r>
              <a:rPr lang="en-US" b="1" dirty="0" smtClean="0"/>
              <a:t>“Asher </a:t>
            </a:r>
            <a:r>
              <a:rPr lang="en-US" b="1" dirty="0" err="1" smtClean="0"/>
              <a:t>Ketavti</a:t>
            </a:r>
            <a:r>
              <a:rPr lang="en-US" b="1" dirty="0" smtClean="0"/>
              <a:t>” - (which I have written) refers to the Prophets and the Writings</a:t>
            </a:r>
          </a:p>
          <a:p>
            <a:pPr marL="285750" indent="-285750">
              <a:buFont typeface="Arial" panose="020B0604020202020204" pitchFamily="34" charset="0"/>
              <a:buChar char="•"/>
            </a:pPr>
            <a:r>
              <a:rPr lang="en-US" b="1" dirty="0" smtClean="0"/>
              <a:t>“</a:t>
            </a:r>
            <a:r>
              <a:rPr lang="en-US" b="1" dirty="0" err="1" smtClean="0"/>
              <a:t>Le’Horotam</a:t>
            </a:r>
            <a:r>
              <a:rPr lang="en-US" b="1" dirty="0" smtClean="0"/>
              <a:t>” – (to teach them) refers to the </a:t>
            </a:r>
            <a:r>
              <a:rPr lang="en-US" b="1" dirty="0" err="1" smtClean="0"/>
              <a:t>Gemorah</a:t>
            </a:r>
            <a:r>
              <a:rPr lang="en-US" b="1" dirty="0" smtClean="0"/>
              <a:t> (Talmud)</a:t>
            </a:r>
          </a:p>
          <a:p>
            <a:pPr algn="ctr"/>
            <a:endParaRPr lang="en-US" b="1" dirty="0" smtClean="0"/>
          </a:p>
          <a:p>
            <a:pPr algn="ctr"/>
            <a:r>
              <a:rPr lang="en-US" b="1" dirty="0" smtClean="0"/>
              <a:t>THIS TEACHES THAT ALL OF THEM WERE GIVEN TO MOSES AS MT. SINAI</a:t>
            </a:r>
          </a:p>
          <a:p>
            <a:pPr algn="ctr"/>
            <a:r>
              <a:rPr lang="en-US" b="1" dirty="0" smtClean="0"/>
              <a:t>(but were not written down until the proper time arrived)</a:t>
            </a:r>
          </a:p>
          <a:p>
            <a:endParaRPr lang="en-US" b="1" dirty="0" smtClean="0"/>
          </a:p>
          <a:p>
            <a:endParaRPr lang="en-US" b="1" dirty="0"/>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70114"/>
            <a:ext cx="1752600" cy="2373086"/>
          </a:xfrm>
          <a:prstGeom prst="rect">
            <a:avLst/>
          </a:prstGeom>
        </p:spPr>
      </p:pic>
    </p:spTree>
    <p:extLst>
      <p:ext uri="{BB962C8B-B14F-4D97-AF65-F5344CB8AC3E}">
        <p14:creationId xmlns:p14="http://schemas.microsoft.com/office/powerpoint/2010/main" val="22374591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72143"/>
            <a:ext cx="8458200" cy="6370975"/>
          </a:xfrm>
          <a:prstGeom prst="rect">
            <a:avLst/>
          </a:prstGeom>
          <a:noFill/>
        </p:spPr>
        <p:txBody>
          <a:bodyPr wrap="square" rtlCol="0">
            <a:spAutoFit/>
          </a:bodyPr>
          <a:lstStyle/>
          <a:p>
            <a:r>
              <a:rPr lang="en-US" sz="2400" dirty="0" smtClean="0"/>
              <a:t>This </a:t>
            </a:r>
            <a:r>
              <a:rPr lang="en-US" sz="2400" dirty="0" err="1" smtClean="0"/>
              <a:t>Gemorah</a:t>
            </a:r>
            <a:r>
              <a:rPr lang="en-US" sz="2400" dirty="0" smtClean="0"/>
              <a:t> expounds from this verse that it was the entire complete Torah, including the Oral Torah that was given at Mt. Sinai! Can this be true? Is this possible? The </a:t>
            </a:r>
            <a:r>
              <a:rPr lang="en-US" sz="2400" dirty="0" err="1" smtClean="0"/>
              <a:t>Gemorah</a:t>
            </a:r>
            <a:r>
              <a:rPr lang="en-US" sz="2400" dirty="0" smtClean="0"/>
              <a:t> says that the Written Torah along with the Prophets were actually given to Moshe </a:t>
            </a:r>
            <a:r>
              <a:rPr lang="en-US" sz="2400" dirty="0" err="1" smtClean="0"/>
              <a:t>Rebbeinu</a:t>
            </a:r>
            <a:r>
              <a:rPr lang="en-US" sz="2400" dirty="0"/>
              <a:t> </a:t>
            </a:r>
            <a:r>
              <a:rPr lang="en-US" sz="2400" dirty="0" smtClean="0"/>
              <a:t>(on that day).</a:t>
            </a:r>
          </a:p>
          <a:p>
            <a:endParaRPr lang="en-US" sz="2400" dirty="0"/>
          </a:p>
          <a:p>
            <a:pPr marL="342900" indent="-342900">
              <a:buFont typeface="Arial" panose="020B0604020202020204" pitchFamily="34" charset="0"/>
              <a:buChar char="•"/>
            </a:pPr>
            <a:r>
              <a:rPr lang="en-US" sz="2400" b="1" dirty="0" smtClean="0"/>
              <a:t>If that were true, Moshe would certainly would have known about the Transgression at the Waters of Strife, </a:t>
            </a:r>
          </a:p>
          <a:p>
            <a:r>
              <a:rPr lang="en-US" sz="2400" b="1" dirty="0" smtClean="0"/>
              <a:t>     would he then have hit the rock knowing the </a:t>
            </a:r>
          </a:p>
          <a:p>
            <a:r>
              <a:rPr lang="en-US" sz="2400" b="1" dirty="0"/>
              <a:t> </a:t>
            </a:r>
            <a:r>
              <a:rPr lang="en-US" sz="2400" b="1" dirty="0" smtClean="0"/>
              <a:t>    consequences? </a:t>
            </a:r>
          </a:p>
          <a:p>
            <a:pPr marL="342900" indent="-342900">
              <a:buFont typeface="Arial" panose="020B0604020202020204" pitchFamily="34" charset="0"/>
              <a:buChar char="•"/>
            </a:pPr>
            <a:endParaRPr lang="en-US" sz="2400" b="1" dirty="0" smtClean="0"/>
          </a:p>
          <a:p>
            <a:pPr marL="342900" indent="-342900">
              <a:buFont typeface="Arial" panose="020B0604020202020204" pitchFamily="34" charset="0"/>
              <a:buChar char="•"/>
            </a:pPr>
            <a:r>
              <a:rPr lang="en-US" sz="2400" b="1" dirty="0" smtClean="0"/>
              <a:t>Would Moshe ever have sent the spies knowing </a:t>
            </a:r>
          </a:p>
          <a:p>
            <a:r>
              <a:rPr lang="en-US" sz="2400" b="1" dirty="0" smtClean="0"/>
              <a:t>      the result would be not entering the land </a:t>
            </a:r>
          </a:p>
          <a:p>
            <a:r>
              <a:rPr lang="en-US" sz="2400" b="1" dirty="0" smtClean="0"/>
              <a:t>      for 39 more years? </a:t>
            </a:r>
          </a:p>
          <a:p>
            <a:endParaRPr lang="en-US" sz="2400" b="1" dirty="0"/>
          </a:p>
          <a:p>
            <a:pPr algn="ctr"/>
            <a:r>
              <a:rPr lang="en-US" sz="2400" b="1" dirty="0" smtClean="0"/>
              <a:t>We must conclude that Moshe received all the fundamental principals of the Torah and the Prophets, but not the exact wording of the Torah (during these 40 days)!</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5971" y="2590800"/>
            <a:ext cx="1905000" cy="9525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857" y="4038600"/>
            <a:ext cx="2064920" cy="936862"/>
          </a:xfrm>
          <a:prstGeom prst="rect">
            <a:avLst/>
          </a:prstGeom>
        </p:spPr>
      </p:pic>
    </p:spTree>
    <p:extLst>
      <p:ext uri="{BB962C8B-B14F-4D97-AF65-F5344CB8AC3E}">
        <p14:creationId xmlns:p14="http://schemas.microsoft.com/office/powerpoint/2010/main" val="13214821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04800"/>
            <a:ext cx="8839200" cy="2798470"/>
          </a:xfrm>
          <a:prstGeom prst="rect">
            <a:avLst/>
          </a:prstGeom>
        </p:spPr>
      </p:pic>
      <p:sp>
        <p:nvSpPr>
          <p:cNvPr id="3" name="TextBox 2"/>
          <p:cNvSpPr txBox="1"/>
          <p:nvPr/>
        </p:nvSpPr>
        <p:spPr>
          <a:xfrm>
            <a:off x="533400" y="3200400"/>
            <a:ext cx="8229600" cy="3139321"/>
          </a:xfrm>
          <a:prstGeom prst="rect">
            <a:avLst/>
          </a:prstGeom>
          <a:noFill/>
        </p:spPr>
        <p:txBody>
          <a:bodyPr wrap="square" rtlCol="0">
            <a:spAutoFit/>
          </a:bodyPr>
          <a:lstStyle/>
          <a:p>
            <a:r>
              <a:rPr lang="en-US" dirty="0" smtClean="0"/>
              <a:t>All 613 commandments are included within the 10 Utterances. </a:t>
            </a:r>
            <a:r>
              <a:rPr lang="en-US" dirty="0" err="1" smtClean="0"/>
              <a:t>Rebbeinu</a:t>
            </a:r>
            <a:r>
              <a:rPr lang="en-US" dirty="0" smtClean="0"/>
              <a:t> Sadia </a:t>
            </a:r>
            <a:r>
              <a:rPr lang="en-US" dirty="0" err="1" smtClean="0"/>
              <a:t>Goan</a:t>
            </a:r>
            <a:r>
              <a:rPr lang="en-US" dirty="0" smtClean="0"/>
              <a:t> in his commentary lays the foundation for each and every statement and which (of the 613) </a:t>
            </a:r>
            <a:r>
              <a:rPr lang="en-US" dirty="0" err="1" smtClean="0"/>
              <a:t>mitzvot</a:t>
            </a:r>
            <a:r>
              <a:rPr lang="en-US" dirty="0" smtClean="0"/>
              <a:t> are dependent on that Utterance.</a:t>
            </a:r>
          </a:p>
          <a:p>
            <a:endParaRPr lang="en-US" dirty="0"/>
          </a:p>
          <a:p>
            <a:r>
              <a:rPr lang="en-US" dirty="0" smtClean="0"/>
              <a:t>The </a:t>
            </a:r>
            <a:r>
              <a:rPr lang="en-US" dirty="0" err="1" smtClean="0"/>
              <a:t>Medrash</a:t>
            </a:r>
            <a:r>
              <a:rPr lang="en-US" dirty="0" smtClean="0"/>
              <a:t> </a:t>
            </a:r>
            <a:r>
              <a:rPr lang="en-US" dirty="0" err="1" smtClean="0"/>
              <a:t>Rabba</a:t>
            </a:r>
            <a:r>
              <a:rPr lang="en-US" dirty="0" smtClean="0"/>
              <a:t> states that since there are 620 letters in the 10 Utterances – each letter corresponding to a mitzvah. The other 7 letters refer to the 7 days of creation to teach you that the entire world was created for the sake of Torah.</a:t>
            </a:r>
          </a:p>
          <a:p>
            <a:endParaRPr lang="en-US" dirty="0"/>
          </a:p>
          <a:p>
            <a:r>
              <a:rPr lang="en-US" dirty="0" smtClean="0"/>
              <a:t>At this point we are forced to explain the verse: Hashem will literally give the Tables of Stone. The Torah and </a:t>
            </a:r>
            <a:r>
              <a:rPr lang="en-US" dirty="0" err="1" smtClean="0"/>
              <a:t>Mitzvot</a:t>
            </a:r>
            <a:r>
              <a:rPr lang="en-US" dirty="0" smtClean="0"/>
              <a:t> are included in the 10 Utterances which were written on the Tablets, in order to teach them.</a:t>
            </a:r>
            <a:endParaRPr lang="en-US" dirty="0"/>
          </a:p>
        </p:txBody>
      </p:sp>
    </p:spTree>
    <p:extLst>
      <p:ext uri="{BB962C8B-B14F-4D97-AF65-F5344CB8AC3E}">
        <p14:creationId xmlns:p14="http://schemas.microsoft.com/office/powerpoint/2010/main" val="1406245060"/>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653143"/>
            <a:ext cx="15841653" cy="2471057"/>
          </a:xfrm>
          <a:prstGeom prst="rect">
            <a:avLst/>
          </a:prstGeom>
        </p:spPr>
      </p:pic>
      <p:sp>
        <p:nvSpPr>
          <p:cNvPr id="2" name="TextBox 1"/>
          <p:cNvSpPr txBox="1"/>
          <p:nvPr/>
        </p:nvSpPr>
        <p:spPr>
          <a:xfrm>
            <a:off x="990598" y="609600"/>
            <a:ext cx="7696202" cy="4401205"/>
          </a:xfrm>
          <a:prstGeom prst="rect">
            <a:avLst/>
          </a:prstGeom>
          <a:noFill/>
        </p:spPr>
        <p:txBody>
          <a:bodyPr wrap="square" rtlCol="0">
            <a:spAutoFit/>
          </a:bodyPr>
          <a:lstStyle/>
          <a:p>
            <a:r>
              <a:rPr lang="en-US" b="1" dirty="0" smtClean="0">
                <a:solidFill>
                  <a:schemeClr val="bg1"/>
                </a:solidFill>
              </a:rPr>
              <a:t>Midrash </a:t>
            </a:r>
            <a:r>
              <a:rPr lang="en-US" b="1" dirty="0" err="1" smtClean="0">
                <a:solidFill>
                  <a:schemeClr val="bg1"/>
                </a:solidFill>
              </a:rPr>
              <a:t>Rabba</a:t>
            </a:r>
            <a:r>
              <a:rPr lang="en-US" b="1" dirty="0" smtClean="0">
                <a:solidFill>
                  <a:schemeClr val="bg1"/>
                </a:solidFill>
              </a:rPr>
              <a:t> (</a:t>
            </a:r>
            <a:r>
              <a:rPr lang="en-US" b="1" dirty="0" err="1" smtClean="0">
                <a:solidFill>
                  <a:schemeClr val="bg1"/>
                </a:solidFill>
              </a:rPr>
              <a:t>Shmot</a:t>
            </a:r>
            <a:r>
              <a:rPr lang="en-US" b="1" dirty="0" smtClean="0">
                <a:solidFill>
                  <a:schemeClr val="bg1"/>
                </a:solidFill>
              </a:rPr>
              <a:t> 41)</a:t>
            </a:r>
          </a:p>
          <a:p>
            <a:r>
              <a:rPr lang="en-US" b="1" dirty="0" smtClean="0">
                <a:solidFill>
                  <a:schemeClr val="bg1"/>
                </a:solidFill>
              </a:rPr>
              <a:t>Did Moshe </a:t>
            </a:r>
            <a:r>
              <a:rPr lang="en-US" b="1" dirty="0" err="1" smtClean="0">
                <a:solidFill>
                  <a:schemeClr val="bg1"/>
                </a:solidFill>
              </a:rPr>
              <a:t>Rebbeinu</a:t>
            </a:r>
            <a:r>
              <a:rPr lang="en-US" b="1" dirty="0" smtClean="0">
                <a:solidFill>
                  <a:schemeClr val="bg1"/>
                </a:solidFill>
              </a:rPr>
              <a:t> really learn the whole Torah  (in only 40 days)?</a:t>
            </a:r>
          </a:p>
          <a:p>
            <a:endParaRPr lang="en-US" b="1" dirty="0">
              <a:solidFill>
                <a:schemeClr val="bg1"/>
              </a:solidFill>
            </a:endParaRPr>
          </a:p>
          <a:p>
            <a:endParaRPr lang="en-US" b="1" dirty="0" smtClean="0">
              <a:solidFill>
                <a:schemeClr val="bg1"/>
              </a:solidFill>
            </a:endParaRPr>
          </a:p>
          <a:p>
            <a:r>
              <a:rPr lang="en-US" sz="2200" b="1" dirty="0" smtClean="0">
                <a:solidFill>
                  <a:schemeClr val="bg1"/>
                </a:solidFill>
              </a:rPr>
              <a:t>It is written about the Torah (Job 11:9)</a:t>
            </a:r>
          </a:p>
          <a:p>
            <a:r>
              <a:rPr lang="en-US" sz="2200" b="1" dirty="0" smtClean="0">
                <a:solidFill>
                  <a:schemeClr val="bg1"/>
                </a:solidFill>
              </a:rPr>
              <a:t>“It’s measure is longer than the earth, and</a:t>
            </a:r>
          </a:p>
          <a:p>
            <a:r>
              <a:rPr lang="en-US" sz="2200" b="1" dirty="0" smtClean="0">
                <a:solidFill>
                  <a:schemeClr val="bg1"/>
                </a:solidFill>
              </a:rPr>
              <a:t> broader than the sea” </a:t>
            </a:r>
            <a:r>
              <a:rPr lang="he-IL" sz="2200" b="1" dirty="0">
                <a:solidFill>
                  <a:schemeClr val="bg1"/>
                </a:solidFill>
              </a:rPr>
              <a:t> אֲרֻכָּה מֵאֶרֶץ מִדָּהּ; </a:t>
            </a:r>
            <a:r>
              <a:rPr lang="he-IL" sz="2200" b="1" dirty="0" smtClean="0">
                <a:solidFill>
                  <a:schemeClr val="bg1"/>
                </a:solidFill>
              </a:rPr>
              <a:t>וּרְחָבָה</a:t>
            </a:r>
            <a:r>
              <a:rPr lang="he-IL" sz="2200" b="1" dirty="0">
                <a:solidFill>
                  <a:schemeClr val="bg1"/>
                </a:solidFill>
              </a:rPr>
              <a:t>, </a:t>
            </a:r>
            <a:r>
              <a:rPr lang="he-IL" sz="2200" b="1" dirty="0" smtClean="0">
                <a:solidFill>
                  <a:schemeClr val="bg1"/>
                </a:solidFill>
              </a:rPr>
              <a:t>מִנִּי-יָם</a:t>
            </a:r>
            <a:r>
              <a:rPr lang="en-US" sz="2200" b="1" dirty="0" smtClean="0">
                <a:solidFill>
                  <a:schemeClr val="bg1"/>
                </a:solidFill>
              </a:rPr>
              <a:t>  </a:t>
            </a:r>
            <a:endParaRPr lang="en-US" sz="2200" b="1" dirty="0">
              <a:solidFill>
                <a:schemeClr val="bg1"/>
              </a:solidFill>
            </a:endParaRPr>
          </a:p>
          <a:p>
            <a:r>
              <a:rPr lang="en-US" sz="2200" b="1" dirty="0" smtClean="0">
                <a:solidFill>
                  <a:schemeClr val="bg1"/>
                </a:solidFill>
              </a:rPr>
              <a:t>and Moshe  learned the whole Torah in only 40 days”? </a:t>
            </a:r>
          </a:p>
          <a:p>
            <a:endParaRPr lang="en-US" dirty="0" smtClean="0"/>
          </a:p>
          <a:p>
            <a:r>
              <a:rPr lang="en-US" dirty="0" smtClean="0"/>
              <a:t>It was the </a:t>
            </a:r>
            <a:r>
              <a:rPr lang="en-US" b="1" dirty="0" smtClean="0"/>
              <a:t>principals </a:t>
            </a:r>
            <a:r>
              <a:rPr lang="en-US" dirty="0" smtClean="0"/>
              <a:t>that Hashem taught Moshe, as the language portrays (Exodus 31:18) </a:t>
            </a:r>
            <a:r>
              <a:rPr lang="en-US" i="1" dirty="0" smtClean="0"/>
              <a:t>“He gave to Moses, </a:t>
            </a:r>
            <a:r>
              <a:rPr lang="en-US" b="1" i="1" u="sng" dirty="0" smtClean="0"/>
              <a:t>when He finished </a:t>
            </a:r>
            <a:r>
              <a:rPr lang="en-US" i="1" dirty="0" smtClean="0"/>
              <a:t>speaking with him on Mt. Sinai, the Two tablets of Testimony , stone tables, by the finger of God</a:t>
            </a:r>
            <a:r>
              <a:rPr lang="en-US" dirty="0" smtClean="0"/>
              <a:t>.</a:t>
            </a:r>
          </a:p>
          <a:p>
            <a:pPr algn="r"/>
            <a:r>
              <a:rPr lang="he-IL" sz="2400" dirty="0" smtClean="0"/>
              <a:t>ַויִּתֵּן אֶל-מֹשֶׁה, כ</a:t>
            </a:r>
            <a:r>
              <a:rPr lang="he-IL" sz="2400" u="sng" dirty="0" smtClean="0"/>
              <a:t>ְּכַלֹּתוֹ</a:t>
            </a:r>
            <a:r>
              <a:rPr lang="he-IL" sz="2400" dirty="0" smtClean="0"/>
              <a:t> לְדַבֵּר אִתּוֹ בְּהַר סִינַי, שְׁנֵי, </a:t>
            </a:r>
            <a:endParaRPr lang="en-US" sz="2400" dirty="0" smtClean="0"/>
          </a:p>
          <a:p>
            <a:pPr algn="r"/>
            <a:r>
              <a:rPr lang="he-IL" sz="2400" dirty="0" smtClean="0"/>
              <a:t>לֻחֹת </a:t>
            </a:r>
            <a:r>
              <a:rPr lang="he-IL" sz="2400" dirty="0"/>
              <a:t>הָעֵדֻת-</a:t>
            </a:r>
            <a:r>
              <a:rPr lang="he-IL" sz="2400" dirty="0" smtClean="0"/>
              <a:t>-לֻחֹת </a:t>
            </a:r>
            <a:r>
              <a:rPr lang="he-IL" sz="2400" dirty="0"/>
              <a:t>אֶבֶן, כְּתֻבִים בְּאֶצְבַּע </a:t>
            </a:r>
            <a:r>
              <a:rPr lang="he-IL" sz="2400" dirty="0" smtClean="0"/>
              <a:t>אֱלֹהִים</a:t>
            </a:r>
            <a:endParaRPr 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6397" y="5010805"/>
            <a:ext cx="6157091" cy="146619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4117355"/>
            <a:ext cx="1905000" cy="271462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1256371"/>
            <a:ext cx="2147886" cy="1066800"/>
          </a:xfrm>
          <a:prstGeom prst="rect">
            <a:avLst/>
          </a:prstGeom>
        </p:spPr>
      </p:pic>
    </p:spTree>
    <p:extLst>
      <p:ext uri="{BB962C8B-B14F-4D97-AF65-F5344CB8AC3E}">
        <p14:creationId xmlns:p14="http://schemas.microsoft.com/office/powerpoint/2010/main" val="30194647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6186" y="609600"/>
            <a:ext cx="2524409" cy="923330"/>
          </a:xfrm>
          <a:prstGeom prst="rect">
            <a:avLst/>
          </a:prstGeom>
          <a:noFill/>
        </p:spPr>
        <p:txBody>
          <a:bodyPr wrap="none" rtlCol="0">
            <a:spAutoFit/>
          </a:bodyPr>
          <a:lstStyle/>
          <a:p>
            <a:pPr algn="ctr"/>
            <a:r>
              <a:rPr lang="en-US" dirty="0" err="1" smtClean="0"/>
              <a:t>Rambam</a:t>
            </a:r>
            <a:r>
              <a:rPr lang="en-US" dirty="0" smtClean="0"/>
              <a:t> / Maimonides</a:t>
            </a:r>
          </a:p>
          <a:p>
            <a:pPr algn="ctr"/>
            <a:r>
              <a:rPr lang="en-US" dirty="0" smtClean="0"/>
              <a:t>Introduction to the </a:t>
            </a:r>
            <a:r>
              <a:rPr lang="en-US" dirty="0" err="1" smtClean="0"/>
              <a:t>Mishneh</a:t>
            </a:r>
            <a:endParaRPr lang="en-US" dirty="0" smtClean="0"/>
          </a:p>
          <a:p>
            <a:pPr algn="ctr"/>
            <a:r>
              <a:rPr lang="he-IL" dirty="0" smtClean="0"/>
              <a:t>הקדמות לפירוש המשנה</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76639"/>
            <a:ext cx="4495800" cy="6628961"/>
          </a:xfrm>
          <a:prstGeom prst="rect">
            <a:avLst/>
          </a:prstGeom>
        </p:spPr>
      </p:pic>
      <p:sp>
        <p:nvSpPr>
          <p:cNvPr id="2" name="TextBox 1"/>
          <p:cNvSpPr txBox="1"/>
          <p:nvPr/>
        </p:nvSpPr>
        <p:spPr>
          <a:xfrm>
            <a:off x="529784" y="2667000"/>
            <a:ext cx="3280216" cy="4585871"/>
          </a:xfrm>
          <a:prstGeom prst="rect">
            <a:avLst/>
          </a:prstGeom>
          <a:noFill/>
        </p:spPr>
        <p:txBody>
          <a:bodyPr wrap="square" rtlCol="0">
            <a:spAutoFit/>
          </a:bodyPr>
          <a:lstStyle/>
          <a:p>
            <a:endParaRPr lang="en-US" b="1" dirty="0" smtClean="0"/>
          </a:p>
          <a:p>
            <a:r>
              <a:rPr lang="en-US" b="1" dirty="0" smtClean="0"/>
              <a:t>Leviticus 26:46</a:t>
            </a:r>
          </a:p>
          <a:p>
            <a:r>
              <a:rPr lang="en-US" sz="2000" i="1" dirty="0" smtClean="0"/>
              <a:t>“These are the decrees, the ordinances,  and the </a:t>
            </a:r>
            <a:r>
              <a:rPr lang="en-US" sz="2000" b="1" i="1" u="sng" dirty="0" smtClean="0"/>
              <a:t>teachings</a:t>
            </a:r>
            <a:r>
              <a:rPr lang="en-US" sz="2000" i="1" dirty="0" smtClean="0"/>
              <a:t> that Hashem gave, between Himself and The Children of Israel, at Mount Sinai, through Moses.”</a:t>
            </a:r>
          </a:p>
          <a:p>
            <a:pPr algn="r"/>
            <a:r>
              <a:rPr lang="he-IL" dirty="0"/>
              <a:t> </a:t>
            </a:r>
            <a:r>
              <a:rPr lang="he-IL" sz="2400" dirty="0"/>
              <a:t>אֵלֶּה הַחֻקִּים וְהַמִּשְׁפָּטִים, ו</a:t>
            </a:r>
            <a:r>
              <a:rPr lang="he-IL" sz="2400" u="sng" dirty="0"/>
              <a:t>ְהַתּוֹרֹת</a:t>
            </a:r>
            <a:r>
              <a:rPr lang="he-IL" sz="2400" dirty="0"/>
              <a:t>, אֲשֶׁר נָתַן יְהוָה, בֵּינוֹ וּבֵין בְּנֵי יִשְׂרָאֵל--בְּהַר סִינַי, בְּיַד-מֹשֶׁה.</a:t>
            </a:r>
            <a:endParaRPr lang="en-US" sz="2400" dirty="0" smtClean="0"/>
          </a:p>
          <a:p>
            <a:endParaRPr lang="en-US" sz="2400" dirty="0"/>
          </a:p>
          <a:p>
            <a:endParaRPr lang="en-US" dirty="0" smtClean="0"/>
          </a:p>
          <a:p>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75199"/>
            <a:ext cx="1295400" cy="1145208"/>
          </a:xfrm>
          <a:prstGeom prst="rect">
            <a:avLst/>
          </a:prstGeom>
        </p:spPr>
      </p:pic>
    </p:spTree>
    <p:extLst>
      <p:ext uri="{BB962C8B-B14F-4D97-AF65-F5344CB8AC3E}">
        <p14:creationId xmlns:p14="http://schemas.microsoft.com/office/powerpoint/2010/main" val="1016002537"/>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76200"/>
            <a:ext cx="4448613" cy="6612636"/>
          </a:xfrm>
          <a:prstGeom prst="rect">
            <a:avLst/>
          </a:prstGeom>
        </p:spPr>
      </p:pic>
      <p:sp>
        <p:nvSpPr>
          <p:cNvPr id="3" name="TextBox 2"/>
          <p:cNvSpPr txBox="1"/>
          <p:nvPr/>
        </p:nvSpPr>
        <p:spPr>
          <a:xfrm>
            <a:off x="457200" y="914400"/>
            <a:ext cx="3200400" cy="1200329"/>
          </a:xfrm>
          <a:prstGeom prst="rect">
            <a:avLst/>
          </a:prstGeom>
          <a:noFill/>
        </p:spPr>
        <p:txBody>
          <a:bodyPr wrap="square" rtlCol="0">
            <a:spAutoFit/>
          </a:bodyPr>
          <a:lstStyle/>
          <a:p>
            <a:pPr algn="ctr"/>
            <a:r>
              <a:rPr lang="en-US" dirty="0" err="1"/>
              <a:t>Rambam</a:t>
            </a:r>
            <a:r>
              <a:rPr lang="en-US" dirty="0"/>
              <a:t> / Maimonides</a:t>
            </a:r>
          </a:p>
          <a:p>
            <a:pPr algn="ctr"/>
            <a:r>
              <a:rPr lang="en-US" dirty="0"/>
              <a:t>Introduction to the </a:t>
            </a:r>
            <a:r>
              <a:rPr lang="en-US" dirty="0" err="1"/>
              <a:t>Mishneh</a:t>
            </a:r>
            <a:endParaRPr lang="en-US" dirty="0"/>
          </a:p>
          <a:p>
            <a:pPr algn="ctr"/>
            <a:r>
              <a:rPr lang="he-IL" dirty="0"/>
              <a:t>הקדמות לפירוש המשנה</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562" y="1981200"/>
            <a:ext cx="1971675" cy="17430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746046"/>
            <a:ext cx="3429000" cy="2571750"/>
          </a:xfrm>
          <a:prstGeom prst="rect">
            <a:avLst/>
          </a:prstGeom>
        </p:spPr>
      </p:pic>
    </p:spTree>
    <p:extLst>
      <p:ext uri="{BB962C8B-B14F-4D97-AF65-F5344CB8AC3E}">
        <p14:creationId xmlns:p14="http://schemas.microsoft.com/office/powerpoint/2010/main" val="3031108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23810"/>
            <a:ext cx="4340352" cy="6623304"/>
          </a:xfrm>
          <a:prstGeom prst="rect">
            <a:avLst/>
          </a:prstGeom>
        </p:spPr>
      </p:pic>
      <p:sp>
        <p:nvSpPr>
          <p:cNvPr id="3" name="TextBox 2"/>
          <p:cNvSpPr txBox="1"/>
          <p:nvPr/>
        </p:nvSpPr>
        <p:spPr>
          <a:xfrm>
            <a:off x="5486400" y="1143000"/>
            <a:ext cx="3048000" cy="1200329"/>
          </a:xfrm>
          <a:prstGeom prst="rect">
            <a:avLst/>
          </a:prstGeom>
          <a:noFill/>
        </p:spPr>
        <p:txBody>
          <a:bodyPr wrap="square" rtlCol="0">
            <a:spAutoFit/>
          </a:bodyPr>
          <a:lstStyle/>
          <a:p>
            <a:pPr algn="ctr"/>
            <a:r>
              <a:rPr lang="en-US" dirty="0" err="1"/>
              <a:t>Rambam</a:t>
            </a:r>
            <a:r>
              <a:rPr lang="en-US" dirty="0"/>
              <a:t> / Maimonides</a:t>
            </a:r>
          </a:p>
          <a:p>
            <a:pPr algn="ctr"/>
            <a:r>
              <a:rPr lang="en-US" dirty="0"/>
              <a:t>Introduction to the </a:t>
            </a:r>
            <a:r>
              <a:rPr lang="en-US" dirty="0" err="1"/>
              <a:t>Mishneh</a:t>
            </a:r>
            <a:endParaRPr lang="en-US" dirty="0"/>
          </a:p>
          <a:p>
            <a:pPr algn="ctr"/>
            <a:r>
              <a:rPr lang="he-IL" dirty="0"/>
              <a:t>הקדמות לפירוש המשנה</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562" y="2343329"/>
            <a:ext cx="1971675" cy="17430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8275" y="4086404"/>
            <a:ext cx="3397086" cy="2428022"/>
          </a:xfrm>
          <a:prstGeom prst="rect">
            <a:avLst/>
          </a:prstGeom>
        </p:spPr>
      </p:pic>
    </p:spTree>
    <p:extLst>
      <p:ext uri="{BB962C8B-B14F-4D97-AF65-F5344CB8AC3E}">
        <p14:creationId xmlns:p14="http://schemas.microsoft.com/office/powerpoint/2010/main" val="16616866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05000" y="381000"/>
            <a:ext cx="5486400" cy="4800600"/>
          </a:xfrm>
        </p:spPr>
      </p:pic>
      <p:sp>
        <p:nvSpPr>
          <p:cNvPr id="6" name="Title 5"/>
          <p:cNvSpPr>
            <a:spLocks noGrp="1"/>
          </p:cNvSpPr>
          <p:nvPr>
            <p:ph type="title"/>
          </p:nvPr>
        </p:nvSpPr>
        <p:spPr>
          <a:xfrm>
            <a:off x="990600" y="990600"/>
            <a:ext cx="7924800" cy="5745162"/>
          </a:xfrm>
        </p:spPr>
        <p:txBody>
          <a:bodyPr>
            <a:normAutofit fontScale="90000"/>
          </a:bodyPr>
          <a:lstStyle/>
          <a:p>
            <a:pPr algn="ctr"/>
            <a:r>
              <a:rPr lang="en-US" sz="3600" dirty="0" smtClean="0">
                <a:solidFill>
                  <a:schemeClr val="tx1"/>
                </a:solidFill>
              </a:rPr>
              <a:t/>
            </a:r>
            <a:br>
              <a:rPr lang="en-US" sz="3600" dirty="0" smtClean="0">
                <a:solidFill>
                  <a:schemeClr val="tx1"/>
                </a:solidFill>
              </a:rPr>
            </a:br>
            <a:r>
              <a:rPr lang="en-US" sz="3600" dirty="0">
                <a:solidFill>
                  <a:schemeClr val="tx1"/>
                </a:solidFill>
              </a:rPr>
              <a:t/>
            </a:r>
            <a:br>
              <a:rPr lang="en-US" sz="3600" dirty="0">
                <a:solidFill>
                  <a:schemeClr val="tx1"/>
                </a:solidFill>
              </a:rPr>
            </a:br>
            <a:r>
              <a:rPr lang="en-US" sz="3600" dirty="0" smtClean="0">
                <a:solidFill>
                  <a:schemeClr val="tx1"/>
                </a:solidFill>
              </a:rPr>
              <a:t/>
            </a:r>
            <a:br>
              <a:rPr lang="en-US" sz="3600" dirty="0" smtClean="0">
                <a:solidFill>
                  <a:schemeClr val="tx1"/>
                </a:solidFill>
              </a:rPr>
            </a:br>
            <a:r>
              <a:rPr lang="en-US" sz="3600" dirty="0">
                <a:solidFill>
                  <a:schemeClr val="tx1"/>
                </a:solidFill>
              </a:rPr>
              <a:t/>
            </a:r>
            <a:br>
              <a:rPr lang="en-US" sz="3600" dirty="0">
                <a:solidFill>
                  <a:schemeClr val="tx1"/>
                </a:solidFill>
              </a:rPr>
            </a:br>
            <a:r>
              <a:rPr lang="en-US" sz="3600" dirty="0" smtClean="0">
                <a:solidFill>
                  <a:schemeClr val="tx1"/>
                </a:solidFill>
              </a:rPr>
              <a:t/>
            </a:r>
            <a:br>
              <a:rPr lang="en-US" sz="3600" dirty="0" smtClean="0">
                <a:solidFill>
                  <a:schemeClr val="tx1"/>
                </a:solidFill>
              </a:rPr>
            </a:br>
            <a:r>
              <a:rPr lang="en-US" sz="3600" dirty="0">
                <a:solidFill>
                  <a:schemeClr val="tx1"/>
                </a:solidFill>
              </a:rPr>
              <a:t/>
            </a:r>
            <a:br>
              <a:rPr lang="en-US" sz="3600" dirty="0">
                <a:solidFill>
                  <a:schemeClr val="tx1"/>
                </a:solidFill>
              </a:rPr>
            </a:br>
            <a:r>
              <a:rPr lang="en-US" sz="3600" dirty="0" smtClean="0">
                <a:solidFill>
                  <a:schemeClr val="tx1"/>
                </a:solidFill>
              </a:rPr>
              <a:t/>
            </a:r>
            <a:br>
              <a:rPr lang="en-US" sz="3600" dirty="0" smtClean="0">
                <a:solidFill>
                  <a:schemeClr val="tx1"/>
                </a:solidFill>
              </a:rPr>
            </a:br>
            <a:r>
              <a:rPr lang="en-US" sz="3600" dirty="0">
                <a:solidFill>
                  <a:schemeClr val="tx1"/>
                </a:solidFill>
              </a:rPr>
              <a:t/>
            </a:r>
            <a:br>
              <a:rPr lang="en-US" sz="3600" dirty="0">
                <a:solidFill>
                  <a:schemeClr val="tx1"/>
                </a:solidFill>
              </a:rPr>
            </a:br>
            <a:r>
              <a:rPr lang="en-US" sz="3600" dirty="0" smtClean="0">
                <a:solidFill>
                  <a:schemeClr val="tx1"/>
                </a:solidFill>
              </a:rPr>
              <a:t/>
            </a:r>
            <a:br>
              <a:rPr lang="en-US" sz="3600" dirty="0" smtClean="0">
                <a:solidFill>
                  <a:schemeClr val="tx1"/>
                </a:solidFill>
              </a:rPr>
            </a:br>
            <a:r>
              <a:rPr lang="en-US" sz="3600" dirty="0">
                <a:solidFill>
                  <a:schemeClr val="tx1"/>
                </a:solidFill>
              </a:rPr>
              <a:t/>
            </a:r>
            <a:br>
              <a:rPr lang="en-US" sz="3600" dirty="0">
                <a:solidFill>
                  <a:schemeClr val="tx1"/>
                </a:solidFill>
              </a:rPr>
            </a:br>
            <a:r>
              <a:rPr lang="en-US" sz="3600" dirty="0" smtClean="0">
                <a:solidFill>
                  <a:schemeClr val="tx1"/>
                </a:solidFill>
              </a:rPr>
              <a:t/>
            </a:r>
            <a:br>
              <a:rPr lang="en-US" sz="3600" dirty="0" smtClean="0">
                <a:solidFill>
                  <a:schemeClr val="tx1"/>
                </a:solidFill>
              </a:rPr>
            </a:br>
            <a:r>
              <a:rPr lang="en-US" sz="3600" dirty="0">
                <a:solidFill>
                  <a:schemeClr val="tx1"/>
                </a:solidFill>
              </a:rPr>
              <a:t/>
            </a:r>
            <a:br>
              <a:rPr lang="en-US" sz="3600" dirty="0">
                <a:solidFill>
                  <a:schemeClr val="tx1"/>
                </a:solidFill>
              </a:rPr>
            </a:br>
            <a:r>
              <a:rPr lang="en-US" sz="3600" dirty="0" smtClean="0">
                <a:solidFill>
                  <a:schemeClr val="tx1"/>
                </a:solidFill>
              </a:rPr>
              <a:t/>
            </a:r>
            <a:br>
              <a:rPr lang="en-US" sz="3600" dirty="0" smtClean="0">
                <a:solidFill>
                  <a:schemeClr val="tx1"/>
                </a:solidFill>
              </a:rPr>
            </a:br>
            <a:r>
              <a:rPr lang="en-US" sz="3600" dirty="0" smtClean="0">
                <a:solidFill>
                  <a:schemeClr val="tx1"/>
                </a:solidFill>
              </a:rPr>
              <a:t>…or perhaps it was a Tweet? Snapchat? Telegram? Viber? Or What’s App? </a:t>
            </a:r>
            <a:br>
              <a:rPr lang="en-US" sz="3600" dirty="0" smtClean="0">
                <a:solidFill>
                  <a:schemeClr val="tx1"/>
                </a:solidFill>
              </a:rPr>
            </a:br>
            <a:r>
              <a:rPr lang="en-US" sz="3600" dirty="0" smtClean="0">
                <a:solidFill>
                  <a:schemeClr val="tx1"/>
                </a:solidFill>
              </a:rPr>
              <a:t>Whatever it is…It’s definitely something I want to share with you… </a:t>
            </a:r>
            <a:r>
              <a:rPr lang="en-US" sz="3600" b="1" dirty="0" smtClean="0">
                <a:solidFill>
                  <a:srgbClr val="FF0000"/>
                </a:solidFill>
              </a:rPr>
              <a:t>IT’S REVELATORY</a:t>
            </a:r>
            <a:endParaRPr lang="en-US" sz="3600" b="1" dirty="0">
              <a:solidFill>
                <a:srgbClr val="FF0000"/>
              </a:solidFill>
            </a:endParaRPr>
          </a:p>
        </p:txBody>
      </p:sp>
    </p:spTree>
    <p:extLst>
      <p:ext uri="{BB962C8B-B14F-4D97-AF65-F5344CB8AC3E}">
        <p14:creationId xmlns:p14="http://schemas.microsoft.com/office/powerpoint/2010/main" val="3779340829"/>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9259" y="215332"/>
            <a:ext cx="4325112" cy="6490268"/>
          </a:xfrm>
          <a:prstGeom prst="rect">
            <a:avLst/>
          </a:prstGeom>
        </p:spPr>
      </p:pic>
      <p:sp>
        <p:nvSpPr>
          <p:cNvPr id="3" name="TextBox 2"/>
          <p:cNvSpPr txBox="1"/>
          <p:nvPr/>
        </p:nvSpPr>
        <p:spPr>
          <a:xfrm>
            <a:off x="304800" y="685800"/>
            <a:ext cx="4074459" cy="5078313"/>
          </a:xfrm>
          <a:prstGeom prst="rect">
            <a:avLst/>
          </a:prstGeom>
          <a:noFill/>
        </p:spPr>
        <p:txBody>
          <a:bodyPr wrap="square" rtlCol="0">
            <a:spAutoFit/>
          </a:bodyPr>
          <a:lstStyle/>
          <a:p>
            <a:r>
              <a:rPr lang="en-US" dirty="0" smtClean="0"/>
              <a:t>According to the </a:t>
            </a:r>
            <a:r>
              <a:rPr lang="en-US" dirty="0" err="1" smtClean="0"/>
              <a:t>Rambam</a:t>
            </a:r>
            <a:r>
              <a:rPr lang="en-US" dirty="0" smtClean="0"/>
              <a:t>, Moshe </a:t>
            </a:r>
          </a:p>
          <a:p>
            <a:r>
              <a:rPr lang="en-US" dirty="0"/>
              <a:t>r</a:t>
            </a:r>
            <a:r>
              <a:rPr lang="en-US" dirty="0" smtClean="0"/>
              <a:t>eceived the description of each and</a:t>
            </a:r>
          </a:p>
          <a:p>
            <a:r>
              <a:rPr lang="en-US" dirty="0"/>
              <a:t>e</a:t>
            </a:r>
            <a:r>
              <a:rPr lang="en-US" dirty="0" smtClean="0"/>
              <a:t>very commandment, as well as the </a:t>
            </a:r>
          </a:p>
          <a:p>
            <a:r>
              <a:rPr lang="en-US" dirty="0" smtClean="0"/>
              <a:t>13 Hermeneutical Principals which is the</a:t>
            </a:r>
          </a:p>
          <a:p>
            <a:r>
              <a:rPr lang="en-US" dirty="0"/>
              <a:t>p</a:t>
            </a:r>
            <a:r>
              <a:rPr lang="en-US" dirty="0" smtClean="0"/>
              <a:t>rocess of Scriptural Interpretation.</a:t>
            </a:r>
          </a:p>
          <a:p>
            <a:r>
              <a:rPr lang="en-US" dirty="0" smtClean="0"/>
              <a:t>Through them it is possible to derive all </a:t>
            </a:r>
          </a:p>
          <a:p>
            <a:r>
              <a:rPr lang="en-US" dirty="0"/>
              <a:t>t</a:t>
            </a:r>
            <a:r>
              <a:rPr lang="en-US" dirty="0" smtClean="0"/>
              <a:t>he laws from the Written Torah. </a:t>
            </a:r>
            <a:endParaRPr lang="en-US" dirty="0"/>
          </a:p>
          <a:p>
            <a:endParaRPr lang="en-US" dirty="0" smtClean="0"/>
          </a:p>
          <a:p>
            <a:r>
              <a:rPr lang="en-US" dirty="0" smtClean="0"/>
              <a:t>Additionally, Moshe was given the </a:t>
            </a:r>
          </a:p>
          <a:p>
            <a:r>
              <a:rPr lang="en-US" dirty="0" smtClean="0"/>
              <a:t>Commandments verbally, including all the detail of the written Torah (which was given to Moshe during the 40 years in the desert.</a:t>
            </a:r>
          </a:p>
          <a:p>
            <a:endParaRPr lang="en-US" dirty="0"/>
          </a:p>
          <a:p>
            <a:r>
              <a:rPr lang="en-US" dirty="0" smtClean="0"/>
              <a:t>Any law that could be lost, the Sages were able to derive out of the written Torah using the 13 Hermeneutical Principals.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5221725"/>
            <a:ext cx="1595438" cy="14104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78" y="5229877"/>
            <a:ext cx="1889651" cy="1402308"/>
          </a:xfrm>
          <a:prstGeom prst="rect">
            <a:avLst/>
          </a:prstGeom>
        </p:spPr>
      </p:pic>
    </p:spTree>
    <p:extLst>
      <p:ext uri="{BB962C8B-B14F-4D97-AF65-F5344CB8AC3E}">
        <p14:creationId xmlns:p14="http://schemas.microsoft.com/office/powerpoint/2010/main" val="174326879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533400"/>
            <a:ext cx="4495800" cy="582670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43" y="609600"/>
            <a:ext cx="3505200" cy="1962912"/>
          </a:xfrm>
          <a:prstGeom prst="rect">
            <a:avLst/>
          </a:prstGeom>
        </p:spPr>
      </p:pic>
      <p:sp>
        <p:nvSpPr>
          <p:cNvPr id="4" name="TextBox 3"/>
          <p:cNvSpPr txBox="1"/>
          <p:nvPr/>
        </p:nvSpPr>
        <p:spPr>
          <a:xfrm>
            <a:off x="685800" y="2819400"/>
            <a:ext cx="5181600" cy="3600986"/>
          </a:xfrm>
          <a:prstGeom prst="rect">
            <a:avLst/>
          </a:prstGeom>
          <a:noFill/>
        </p:spPr>
        <p:txBody>
          <a:bodyPr wrap="square" rtlCol="0">
            <a:spAutoFit/>
          </a:bodyPr>
          <a:lstStyle/>
          <a:p>
            <a:pPr algn="ctr"/>
            <a:r>
              <a:rPr lang="en-US" b="1" dirty="0" err="1" smtClean="0"/>
              <a:t>Gemorah</a:t>
            </a:r>
            <a:r>
              <a:rPr lang="en-US" b="1" dirty="0" smtClean="0"/>
              <a:t>  Baba </a:t>
            </a:r>
            <a:r>
              <a:rPr lang="en-US" b="1" dirty="0" err="1" smtClean="0"/>
              <a:t>Metzia</a:t>
            </a:r>
            <a:r>
              <a:rPr lang="en-US" b="1" dirty="0" smtClean="0"/>
              <a:t> 86a</a:t>
            </a:r>
          </a:p>
          <a:p>
            <a:endParaRPr lang="en-US" dirty="0"/>
          </a:p>
          <a:p>
            <a:pPr algn="ctr"/>
            <a:r>
              <a:rPr lang="en-US" sz="2000" b="1" dirty="0" smtClean="0"/>
              <a:t>Discusses the BOOK OF ADAM HARISHON</a:t>
            </a:r>
          </a:p>
          <a:p>
            <a:pPr algn="ctr"/>
            <a:r>
              <a:rPr lang="en-US" sz="2000" b="1" dirty="0" smtClean="0"/>
              <a:t>which mentions the sealing of the Talmud by</a:t>
            </a:r>
          </a:p>
          <a:p>
            <a:pPr algn="ctr"/>
            <a:r>
              <a:rPr lang="en-US" sz="2000" b="1" dirty="0" err="1" smtClean="0"/>
              <a:t>Ravina</a:t>
            </a:r>
            <a:r>
              <a:rPr lang="en-US" sz="2000" b="1" dirty="0" smtClean="0"/>
              <a:t> and </a:t>
            </a:r>
            <a:r>
              <a:rPr lang="en-US" sz="2000" b="1" dirty="0" err="1" smtClean="0"/>
              <a:t>Rav</a:t>
            </a:r>
            <a:r>
              <a:rPr lang="en-US" sz="2000" b="1" dirty="0" smtClean="0"/>
              <a:t> </a:t>
            </a:r>
            <a:r>
              <a:rPr lang="en-US" sz="2000" b="1" dirty="0" err="1" smtClean="0"/>
              <a:t>Ashi</a:t>
            </a:r>
            <a:r>
              <a:rPr lang="en-US" sz="2000" b="1" dirty="0" smtClean="0"/>
              <a:t>.</a:t>
            </a:r>
          </a:p>
          <a:p>
            <a:pPr algn="ctr"/>
            <a:endParaRPr lang="en-US" sz="2000" b="1" dirty="0"/>
          </a:p>
          <a:p>
            <a:pPr algn="ctr"/>
            <a:r>
              <a:rPr lang="en-US" sz="2000" b="1" dirty="0" smtClean="0"/>
              <a:t>NO MORE POWER TO USE THE 13 HERMENEUTICAL PRINCIPALS</a:t>
            </a:r>
          </a:p>
          <a:p>
            <a:r>
              <a:rPr lang="en-US" dirty="0" err="1" smtClean="0"/>
              <a:t>Rashi</a:t>
            </a:r>
            <a:r>
              <a:rPr lang="en-US" dirty="0" smtClean="0"/>
              <a:t>: Hashem showed Adam each and every generation,</a:t>
            </a:r>
          </a:p>
          <a:p>
            <a:r>
              <a:rPr lang="en-US" dirty="0" smtClean="0"/>
              <a:t>What will happen and the wisdom that each perceive. </a:t>
            </a:r>
            <a:r>
              <a:rPr lang="en-US" dirty="0" err="1" smtClean="0"/>
              <a:t>Rebbi</a:t>
            </a:r>
            <a:r>
              <a:rPr lang="en-US" dirty="0" smtClean="0"/>
              <a:t> will </a:t>
            </a:r>
            <a:r>
              <a:rPr lang="en-US" b="1" dirty="0" smtClean="0"/>
              <a:t>Codify/Seal</a:t>
            </a:r>
            <a:r>
              <a:rPr lang="en-US" dirty="0" smtClean="0"/>
              <a:t> the Mishna and </a:t>
            </a:r>
            <a:r>
              <a:rPr lang="en-US" b="1" dirty="0" err="1" smtClean="0"/>
              <a:t>Rav</a:t>
            </a:r>
            <a:r>
              <a:rPr lang="en-US" b="1" dirty="0" smtClean="0"/>
              <a:t> </a:t>
            </a:r>
            <a:r>
              <a:rPr lang="en-US" b="1" dirty="0" err="1" smtClean="0"/>
              <a:t>Ashi</a:t>
            </a:r>
            <a:r>
              <a:rPr lang="en-US" b="1" dirty="0" smtClean="0"/>
              <a:t> and </a:t>
            </a:r>
            <a:r>
              <a:rPr lang="en-US" b="1" dirty="0" err="1" smtClean="0"/>
              <a:t>Ravina</a:t>
            </a:r>
            <a:r>
              <a:rPr lang="en-US" b="1" dirty="0" smtClean="0"/>
              <a:t> the Talmud.</a:t>
            </a:r>
            <a:endParaRPr lang="en-US" b="1" dirty="0"/>
          </a:p>
        </p:txBody>
      </p:sp>
    </p:spTree>
    <p:extLst>
      <p:ext uri="{BB962C8B-B14F-4D97-AF65-F5344CB8AC3E}">
        <p14:creationId xmlns:p14="http://schemas.microsoft.com/office/powerpoint/2010/main" val="2625269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04800"/>
            <a:ext cx="4038600" cy="373684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4041648"/>
            <a:ext cx="4114800" cy="12496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314" y="229035"/>
            <a:ext cx="4332404" cy="50840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5562599"/>
            <a:ext cx="4067175" cy="9239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517572" y="5508171"/>
            <a:ext cx="4067175" cy="923925"/>
          </a:xfrm>
          <a:prstGeom prst="rect">
            <a:avLst/>
          </a:prstGeom>
        </p:spPr>
      </p:pic>
    </p:spTree>
    <p:extLst>
      <p:ext uri="{BB962C8B-B14F-4D97-AF65-F5344CB8AC3E}">
        <p14:creationId xmlns:p14="http://schemas.microsoft.com/office/powerpoint/2010/main" val="100357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57" y="381000"/>
            <a:ext cx="4419600" cy="597512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313" y="457200"/>
            <a:ext cx="4502916" cy="5334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5791200"/>
            <a:ext cx="4067175" cy="923925"/>
          </a:xfrm>
          <a:prstGeom prst="rect">
            <a:avLst/>
          </a:prstGeom>
        </p:spPr>
      </p:pic>
    </p:spTree>
    <p:extLst>
      <p:ext uri="{BB962C8B-B14F-4D97-AF65-F5344CB8AC3E}">
        <p14:creationId xmlns:p14="http://schemas.microsoft.com/office/powerpoint/2010/main" val="1296096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65" y="43543"/>
            <a:ext cx="9133908" cy="9689645"/>
          </a:xfrm>
          <a:prstGeom prst="rect">
            <a:avLst/>
          </a:prstGeom>
        </p:spPr>
      </p:pic>
      <p:sp>
        <p:nvSpPr>
          <p:cNvPr id="3" name="TextBox 2"/>
          <p:cNvSpPr txBox="1"/>
          <p:nvPr/>
        </p:nvSpPr>
        <p:spPr>
          <a:xfrm>
            <a:off x="304796" y="54429"/>
            <a:ext cx="8582375" cy="6740307"/>
          </a:xfrm>
          <a:prstGeom prst="rect">
            <a:avLst/>
          </a:prstGeom>
          <a:noFill/>
        </p:spPr>
        <p:txBody>
          <a:bodyPr wrap="square" rtlCol="0">
            <a:spAutoFit/>
          </a:bodyPr>
          <a:lstStyle/>
          <a:p>
            <a:r>
              <a:rPr lang="en-US" sz="2600" b="1" dirty="0" err="1" smtClean="0"/>
              <a:t>Rambam</a:t>
            </a:r>
            <a:r>
              <a:rPr lang="en-US" sz="2600" b="1" dirty="0" smtClean="0"/>
              <a:t> Positive Mitzvah 11</a:t>
            </a:r>
          </a:p>
          <a:p>
            <a:r>
              <a:rPr lang="en-US" sz="2000" b="1" u="sng" dirty="0" smtClean="0"/>
              <a:t>To Teach Wisdom of  Torah and to Study it (Talmud Torah)</a:t>
            </a:r>
          </a:p>
          <a:p>
            <a:r>
              <a:rPr lang="en-US" sz="2000" b="1" dirty="0" smtClean="0"/>
              <a:t>As it is written  (Deut. 6:7) “</a:t>
            </a:r>
            <a:r>
              <a:rPr lang="en-US" sz="2000" b="1" i="1" u="sng" dirty="0" smtClean="0"/>
              <a:t>And you shall teach them to your sons”, </a:t>
            </a:r>
            <a:r>
              <a:rPr lang="he-IL" sz="2000" b="1" dirty="0"/>
              <a:t>וְשִׁנַּנְתָּם לְבָנֶיךָ</a:t>
            </a:r>
            <a:r>
              <a:rPr lang="en-US" sz="2000" b="1" i="1" dirty="0" smtClean="0"/>
              <a:t>  </a:t>
            </a:r>
            <a:r>
              <a:rPr lang="en-US" sz="2000" b="1" dirty="0" smtClean="0"/>
              <a:t>Our sages say, there are your disciples. And it is common to find disciples referred to as your sons, as in (II Kings 2:3) “And the sons of the prophets went out” </a:t>
            </a:r>
            <a:r>
              <a:rPr lang="he-IL" sz="2000" b="1" dirty="0"/>
              <a:t>וַיֵּצְאוּ בְנֵי-הַנְּבִיאִים</a:t>
            </a:r>
            <a:r>
              <a:rPr lang="en-US" sz="2000" b="1" dirty="0" smtClean="0"/>
              <a:t> ……</a:t>
            </a:r>
          </a:p>
          <a:p>
            <a:r>
              <a:rPr lang="en-US" sz="2600" b="1" dirty="0" err="1" smtClean="0"/>
              <a:t>Rambam</a:t>
            </a:r>
            <a:r>
              <a:rPr lang="en-US" sz="2600" b="1" dirty="0" smtClean="0"/>
              <a:t> Positive Mitzvah  6</a:t>
            </a:r>
          </a:p>
          <a:p>
            <a:r>
              <a:rPr lang="en-US" b="1" u="sng" dirty="0" smtClean="0"/>
              <a:t>To mingle with Torah scholars, to associate with them, to sit constantly among them, and to participate with them wherever possible. </a:t>
            </a:r>
            <a:r>
              <a:rPr lang="en-US" b="1" dirty="0" smtClean="0"/>
              <a:t>– in eating and drinking, in buying and selling, so that we thereby come to emulate their deeds and to subscribe to the true ideas contained in their words,  as the Exalted One has said, (Deut</a:t>
            </a:r>
            <a:r>
              <a:rPr lang="en-US" b="1" dirty="0"/>
              <a:t>.</a:t>
            </a:r>
            <a:r>
              <a:rPr lang="en-US" b="1" dirty="0" smtClean="0"/>
              <a:t>11:22): “</a:t>
            </a:r>
            <a:r>
              <a:rPr lang="en-US" b="1" i="1" u="sng" dirty="0" smtClean="0"/>
              <a:t>And to cleave to Him” </a:t>
            </a:r>
            <a:r>
              <a:rPr lang="he-IL" b="1" dirty="0" smtClean="0"/>
              <a:t>וּלְדָבְקָה-בוֹ</a:t>
            </a:r>
            <a:r>
              <a:rPr lang="en-US" b="1" dirty="0" smtClean="0"/>
              <a:t>  again (Deut.10:20) </a:t>
            </a:r>
            <a:r>
              <a:rPr lang="en-US" b="1" i="1" u="sng" dirty="0" smtClean="0"/>
              <a:t>“And to Him you shall cleave</a:t>
            </a:r>
            <a:r>
              <a:rPr lang="en-US" b="1" i="1" dirty="0" smtClean="0"/>
              <a:t>” </a:t>
            </a:r>
            <a:r>
              <a:rPr lang="he-IL" b="1" dirty="0"/>
              <a:t>וּבוֹ תִדְבָּק</a:t>
            </a:r>
            <a:r>
              <a:rPr lang="en-US" b="1" i="1" dirty="0" smtClean="0"/>
              <a:t> …</a:t>
            </a:r>
            <a:r>
              <a:rPr lang="en-US" b="1" i="1" u="sng" dirty="0" smtClean="0"/>
              <a:t> </a:t>
            </a:r>
            <a:r>
              <a:rPr lang="en-US" b="1" dirty="0" smtClean="0"/>
              <a:t>Is it possible for one to cling to the </a:t>
            </a:r>
            <a:r>
              <a:rPr lang="en-US" b="1" dirty="0" err="1" smtClean="0"/>
              <a:t>Shechina</a:t>
            </a:r>
            <a:r>
              <a:rPr lang="en-US" b="1" dirty="0" smtClean="0"/>
              <a:t>? Isn't it written  (Deut. 4:24) For the Lord your God is a consuming fire? </a:t>
            </a:r>
            <a:r>
              <a:rPr lang="he-IL" b="1" dirty="0"/>
              <a:t>כִּי יְהוָה אֱלֹהֶיךָ, אֵשׁ אֹכְלָה הוּא:  אֵל, </a:t>
            </a:r>
            <a:r>
              <a:rPr lang="he-IL" b="1" dirty="0" smtClean="0"/>
              <a:t>קַנָּא</a:t>
            </a:r>
            <a:r>
              <a:rPr lang="en-US" b="1" dirty="0" smtClean="0"/>
              <a:t>  Do business with them and marry your daughters to them….</a:t>
            </a:r>
          </a:p>
          <a:p>
            <a:r>
              <a:rPr lang="en-US" sz="2600" b="1" dirty="0" err="1" smtClean="0"/>
              <a:t>Rambam</a:t>
            </a:r>
            <a:r>
              <a:rPr lang="en-US" sz="2600" b="1" dirty="0" smtClean="0"/>
              <a:t> Negative </a:t>
            </a:r>
            <a:r>
              <a:rPr lang="en-US" sz="2600" b="1" dirty="0"/>
              <a:t>Mitzvah  </a:t>
            </a:r>
            <a:r>
              <a:rPr lang="en-US" sz="2600" b="1" dirty="0" smtClean="0"/>
              <a:t>312</a:t>
            </a:r>
            <a:endParaRPr lang="en-US" sz="2600" b="1" dirty="0"/>
          </a:p>
          <a:p>
            <a:r>
              <a:rPr lang="en-US" b="1" dirty="0" smtClean="0"/>
              <a:t>The exhortation against differing from the transmitters of the tradition, may peace be upon them, and turning away from all that they command us in respect to Torah enactments (</a:t>
            </a:r>
            <a:r>
              <a:rPr lang="en-US" b="1" dirty="0" err="1" smtClean="0"/>
              <a:t>Deut</a:t>
            </a:r>
            <a:r>
              <a:rPr lang="en-US" b="1" dirty="0" smtClean="0"/>
              <a:t> .17:11</a:t>
            </a:r>
            <a:r>
              <a:rPr lang="en-US" b="1" i="1" dirty="0" smtClean="0"/>
              <a:t>)“According </a:t>
            </a:r>
            <a:r>
              <a:rPr lang="en-US" b="1" i="1" dirty="0"/>
              <a:t>to the </a:t>
            </a:r>
            <a:r>
              <a:rPr lang="en-US" b="1" i="1" dirty="0" smtClean="0"/>
              <a:t>teaching that </a:t>
            </a:r>
            <a:r>
              <a:rPr lang="en-US" b="1" i="1" dirty="0"/>
              <a:t>they shall teach </a:t>
            </a:r>
            <a:r>
              <a:rPr lang="en-US" b="1" i="1" dirty="0" smtClean="0"/>
              <a:t>you </a:t>
            </a:r>
            <a:r>
              <a:rPr lang="en-US" b="1" i="1" dirty="0"/>
              <a:t>and according to the judgment which they </a:t>
            </a:r>
            <a:r>
              <a:rPr lang="en-US" b="1" i="1" dirty="0" smtClean="0"/>
              <a:t>will say to you, shall you do; you shall not deviate </a:t>
            </a:r>
            <a:r>
              <a:rPr lang="en-US" b="1" i="1" dirty="0"/>
              <a:t>from the </a:t>
            </a:r>
            <a:r>
              <a:rPr lang="en-US" b="1" i="1" dirty="0" smtClean="0"/>
              <a:t>word that they will tell you, right or left</a:t>
            </a:r>
            <a:r>
              <a:rPr lang="en-US" b="1" i="1" dirty="0"/>
              <a:t>.</a:t>
            </a:r>
            <a:r>
              <a:rPr lang="en-US" b="1" i="1" dirty="0" smtClean="0"/>
              <a:t>” </a:t>
            </a:r>
            <a:r>
              <a:rPr lang="he-IL" b="1" dirty="0"/>
              <a:t>עַל-פִּי הַתּוֹרָה אֲשֶׁר יוֹרוּךָ, וְעַל-הַמִּשְׁפָּט אֲשֶׁר-יֹאמְרוּ לְךָ--תַּעֲשֶׂה:  לֹא תָסוּר, מִן-הַדָּבָר אֲשֶׁר-יַגִּידוּ לְךָ--יָמִין וּשְׂמֹאל.</a:t>
            </a:r>
            <a:endParaRPr lang="en-US" b="1" dirty="0"/>
          </a:p>
        </p:txBody>
      </p:sp>
    </p:spTree>
    <p:extLst>
      <p:ext uri="{BB962C8B-B14F-4D97-AF65-F5344CB8AC3E}">
        <p14:creationId xmlns:p14="http://schemas.microsoft.com/office/powerpoint/2010/main" val="1175000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81000"/>
            <a:ext cx="7543800" cy="5786199"/>
          </a:xfrm>
          <a:prstGeom prst="rect">
            <a:avLst/>
          </a:prstGeom>
          <a:noFill/>
        </p:spPr>
        <p:txBody>
          <a:bodyPr wrap="square" rtlCol="0">
            <a:spAutoFit/>
          </a:bodyPr>
          <a:lstStyle/>
          <a:p>
            <a:pPr algn="ctr"/>
            <a:r>
              <a:rPr lang="en-US" sz="4800" b="1" dirty="0" smtClean="0"/>
              <a:t>SUMMERY</a:t>
            </a:r>
          </a:p>
          <a:p>
            <a:pPr algn="ctr"/>
            <a:r>
              <a:rPr lang="en-US" sz="4800" b="1" dirty="0" smtClean="0"/>
              <a:t> In Conclusion:</a:t>
            </a:r>
          </a:p>
          <a:p>
            <a:pPr marL="571500" indent="-571500" algn="ctr">
              <a:buFont typeface="Arial" panose="020B0604020202020204" pitchFamily="34" charset="0"/>
              <a:buChar char="•"/>
            </a:pPr>
            <a:r>
              <a:rPr lang="en-US" sz="3200" b="1" dirty="0">
                <a:solidFill>
                  <a:srgbClr val="0070C0"/>
                </a:solidFill>
              </a:rPr>
              <a:t>T</a:t>
            </a:r>
            <a:r>
              <a:rPr lang="en-US" sz="3200" b="1" dirty="0" smtClean="0">
                <a:solidFill>
                  <a:srgbClr val="0070C0"/>
                </a:solidFill>
              </a:rPr>
              <a:t>hat </a:t>
            </a:r>
            <a:r>
              <a:rPr lang="en-US" sz="3200" b="1" u="sng" dirty="0" smtClean="0">
                <a:solidFill>
                  <a:srgbClr val="0070C0"/>
                </a:solidFill>
              </a:rPr>
              <a:t>National Unity </a:t>
            </a:r>
            <a:r>
              <a:rPr lang="en-US" sz="3200" b="1" dirty="0" smtClean="0">
                <a:solidFill>
                  <a:srgbClr val="0070C0"/>
                </a:solidFill>
              </a:rPr>
              <a:t>is of upmost importance for receiving the Torah</a:t>
            </a:r>
          </a:p>
          <a:p>
            <a:pPr marL="571500" indent="-571500" algn="ctr">
              <a:buFont typeface="Arial" panose="020B0604020202020204" pitchFamily="34" charset="0"/>
              <a:buChar char="•"/>
            </a:pPr>
            <a:r>
              <a:rPr lang="en-US" sz="3000" b="1" u="sng" dirty="0" smtClean="0">
                <a:solidFill>
                  <a:srgbClr val="FF0000"/>
                </a:solidFill>
              </a:rPr>
              <a:t>Character Development and Humility </a:t>
            </a:r>
            <a:r>
              <a:rPr lang="en-US" sz="3000" b="1" dirty="0" smtClean="0">
                <a:solidFill>
                  <a:srgbClr val="FF0000"/>
                </a:solidFill>
              </a:rPr>
              <a:t>are necessary traits towards receiving the Torah</a:t>
            </a:r>
          </a:p>
          <a:p>
            <a:pPr marL="571500" indent="-571500" algn="ctr">
              <a:buFont typeface="Arial" panose="020B0604020202020204" pitchFamily="34" charset="0"/>
              <a:buChar char="•"/>
            </a:pPr>
            <a:r>
              <a:rPr lang="en-US" sz="3000" b="1" dirty="0" smtClean="0">
                <a:solidFill>
                  <a:srgbClr val="00B050"/>
                </a:solidFill>
              </a:rPr>
              <a:t>We have a better understanding of what Torah is. </a:t>
            </a:r>
            <a:r>
              <a:rPr lang="en-US" sz="3000" b="1" u="sng" dirty="0" smtClean="0">
                <a:solidFill>
                  <a:srgbClr val="00B050"/>
                </a:solidFill>
              </a:rPr>
              <a:t>The same Torah we have Today is the same Torah received at Sinai for all the Tribes</a:t>
            </a:r>
            <a:endParaRPr lang="en-US" sz="3000" b="1" u="sng" dirty="0">
              <a:solidFill>
                <a:srgbClr val="00B050"/>
              </a:solidFill>
            </a:endParaRPr>
          </a:p>
        </p:txBody>
      </p:sp>
    </p:spTree>
    <p:extLst>
      <p:ext uri="{BB962C8B-B14F-4D97-AF65-F5344CB8AC3E}">
        <p14:creationId xmlns:p14="http://schemas.microsoft.com/office/powerpoint/2010/main" val="11124869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200" y="1461274"/>
            <a:ext cx="3081011" cy="2667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384" y="4044955"/>
            <a:ext cx="2320350" cy="1864981"/>
          </a:xfrm>
          <a:prstGeom prst="rect">
            <a:avLst/>
          </a:prstGeom>
        </p:spPr>
      </p:pic>
      <p:sp>
        <p:nvSpPr>
          <p:cNvPr id="4" name="TextBox 3"/>
          <p:cNvSpPr txBox="1"/>
          <p:nvPr/>
        </p:nvSpPr>
        <p:spPr>
          <a:xfrm>
            <a:off x="826964" y="556303"/>
            <a:ext cx="3101190" cy="1354217"/>
          </a:xfrm>
          <a:prstGeom prst="rect">
            <a:avLst/>
          </a:prstGeom>
          <a:noFill/>
        </p:spPr>
        <p:txBody>
          <a:bodyPr wrap="square" rtlCol="0">
            <a:spAutoFit/>
          </a:bodyPr>
          <a:lstStyle/>
          <a:p>
            <a:pPr algn="ctr"/>
            <a:r>
              <a:rPr lang="en-US" sz="3200" b="1" dirty="0" smtClean="0"/>
              <a:t>GOT QUESTIONS?</a:t>
            </a:r>
          </a:p>
          <a:p>
            <a:pPr algn="ctr"/>
            <a:endParaRPr lang="en-US" dirty="0"/>
          </a:p>
        </p:txBody>
      </p:sp>
      <p:sp>
        <p:nvSpPr>
          <p:cNvPr id="5" name="TextBox 4"/>
          <p:cNvSpPr txBox="1"/>
          <p:nvPr/>
        </p:nvSpPr>
        <p:spPr>
          <a:xfrm>
            <a:off x="5029200" y="228600"/>
            <a:ext cx="3745384" cy="830997"/>
          </a:xfrm>
          <a:prstGeom prst="rect">
            <a:avLst/>
          </a:prstGeom>
          <a:noFill/>
        </p:spPr>
        <p:txBody>
          <a:bodyPr wrap="none" rtlCol="0">
            <a:spAutoFit/>
          </a:bodyPr>
          <a:lstStyle/>
          <a:p>
            <a:pPr algn="ctr"/>
            <a:r>
              <a:rPr lang="en-US" sz="2400" b="1" dirty="0" smtClean="0"/>
              <a:t>Stay in touch.</a:t>
            </a:r>
          </a:p>
          <a:p>
            <a:pPr algn="ctr"/>
            <a:r>
              <a:rPr lang="en-US" sz="2400" b="1" dirty="0" smtClean="0"/>
              <a:t>Aarondovid@yiboneh.com</a:t>
            </a:r>
            <a:endParaRPr lang="en-US" sz="2400" b="1" dirty="0"/>
          </a:p>
        </p:txBody>
      </p:sp>
      <p:sp>
        <p:nvSpPr>
          <p:cNvPr id="6" name="TextBox 5"/>
          <p:cNvSpPr txBox="1"/>
          <p:nvPr/>
        </p:nvSpPr>
        <p:spPr>
          <a:xfrm>
            <a:off x="4691748" y="1246885"/>
            <a:ext cx="4305987" cy="1569660"/>
          </a:xfrm>
          <a:prstGeom prst="rect">
            <a:avLst/>
          </a:prstGeom>
          <a:noFill/>
        </p:spPr>
        <p:txBody>
          <a:bodyPr wrap="none" rtlCol="0">
            <a:spAutoFit/>
          </a:bodyPr>
          <a:lstStyle/>
          <a:p>
            <a:pPr algn="ctr"/>
            <a:r>
              <a:rPr lang="en-US" sz="3200" b="1" dirty="0" smtClean="0"/>
              <a:t>Want to Learn On-Line?</a:t>
            </a:r>
          </a:p>
          <a:p>
            <a:pPr algn="ctr"/>
            <a:r>
              <a:rPr lang="en-US" sz="3200" b="1" dirty="0" smtClean="0"/>
              <a:t>In Person? One on One?</a:t>
            </a:r>
          </a:p>
          <a:p>
            <a:pPr algn="ctr"/>
            <a:r>
              <a:rPr lang="en-US" sz="3200" b="1" dirty="0" smtClean="0"/>
              <a:t>Visit your community?</a:t>
            </a:r>
            <a:endParaRPr lang="en-US" sz="3200"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9549" y="5562600"/>
            <a:ext cx="1982311" cy="114459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6042" y="3189519"/>
            <a:ext cx="2171700" cy="84455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3179" y="5074319"/>
            <a:ext cx="1460796" cy="139205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1417" y="5239834"/>
            <a:ext cx="1753324" cy="117789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7491" y="3979539"/>
            <a:ext cx="1828801" cy="1094780"/>
          </a:xfrm>
          <a:prstGeom prst="rect">
            <a:avLst/>
          </a:prstGeom>
        </p:spPr>
      </p:pic>
    </p:spTree>
    <p:extLst>
      <p:ext uri="{BB962C8B-B14F-4D97-AF65-F5344CB8AC3E}">
        <p14:creationId xmlns:p14="http://schemas.microsoft.com/office/powerpoint/2010/main" val="32604114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676400"/>
          </a:xfrm>
        </p:spPr>
        <p:txBody>
          <a:bodyPr>
            <a:normAutofit fontScale="90000"/>
          </a:bodyPr>
          <a:lstStyle/>
          <a:p>
            <a:pPr algn="ct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solidFill>
                  <a:schemeClr val="tx1"/>
                </a:solidFill>
              </a:rPr>
              <a:t>Prerequisite to receiving </a:t>
            </a:r>
            <a:br>
              <a:rPr lang="en-US" b="1" dirty="0" smtClean="0">
                <a:solidFill>
                  <a:schemeClr val="tx1"/>
                </a:solidFill>
              </a:rPr>
            </a:br>
            <a:r>
              <a:rPr lang="en-US" b="1" dirty="0" smtClean="0">
                <a:solidFill>
                  <a:schemeClr val="tx1"/>
                </a:solidFill>
              </a:rPr>
              <a:t>the Torah</a:t>
            </a:r>
            <a:br>
              <a:rPr lang="en-US" b="1" dirty="0" smtClean="0">
                <a:solidFill>
                  <a:schemeClr val="tx1"/>
                </a:solidFill>
              </a:rPr>
            </a:br>
            <a:r>
              <a:rPr lang="en-US" b="1" dirty="0" smtClean="0">
                <a:solidFill>
                  <a:schemeClr val="tx1"/>
                </a:solidFill>
              </a:rPr>
              <a:t>(Personal and National)</a:t>
            </a:r>
            <a:endParaRPr lang="en-US" b="1" dirty="0">
              <a:solidFill>
                <a:schemeClr val="tx1"/>
              </a:solidFill>
            </a:endParaRPr>
          </a:p>
        </p:txBody>
      </p:sp>
      <p:sp>
        <p:nvSpPr>
          <p:cNvPr id="3" name="Content Placeholder 2"/>
          <p:cNvSpPr>
            <a:spLocks noGrp="1"/>
          </p:cNvSpPr>
          <p:nvPr>
            <p:ph sz="quarter" idx="1"/>
          </p:nvPr>
        </p:nvSpPr>
        <p:spPr>
          <a:xfrm>
            <a:off x="914400" y="2133600"/>
            <a:ext cx="7772400" cy="4267200"/>
          </a:xfrm>
        </p:spPr>
        <p:txBody>
          <a:bodyPr>
            <a:normAutofit/>
          </a:bodyPr>
          <a:lstStyle/>
          <a:p>
            <a:endParaRPr lang="en-US" b="1" dirty="0" smtClean="0"/>
          </a:p>
          <a:p>
            <a:r>
              <a:rPr lang="en-US" b="1" dirty="0" smtClean="0"/>
              <a:t>Unity of the Nation </a:t>
            </a:r>
          </a:p>
          <a:p>
            <a:pPr marL="0" indent="0">
              <a:buNone/>
            </a:pPr>
            <a:r>
              <a:rPr lang="en-US" dirty="0"/>
              <a:t> </a:t>
            </a:r>
            <a:r>
              <a:rPr lang="en-US" dirty="0" smtClean="0"/>
              <a:t>   (“</a:t>
            </a:r>
            <a:r>
              <a:rPr lang="en-US" i="1" dirty="0" smtClean="0"/>
              <a:t>We will listen, We will do…”  </a:t>
            </a:r>
            <a:r>
              <a:rPr lang="en-US" dirty="0" smtClean="0"/>
              <a:t>Ex. 24:7)</a:t>
            </a:r>
          </a:p>
          <a:p>
            <a:r>
              <a:rPr lang="en-US" b="1" dirty="0" smtClean="0"/>
              <a:t>Good </a:t>
            </a:r>
            <a:r>
              <a:rPr lang="en-US" b="1" dirty="0"/>
              <a:t>Character </a:t>
            </a:r>
          </a:p>
          <a:p>
            <a:pPr marL="0" indent="0">
              <a:buNone/>
            </a:pPr>
            <a:r>
              <a:rPr lang="en-US" dirty="0"/>
              <a:t>    (Ethics of our Fathers 6:6)</a:t>
            </a:r>
          </a:p>
          <a:p>
            <a:r>
              <a:rPr lang="en-US" b="1" dirty="0" smtClean="0"/>
              <a:t>Diligence  </a:t>
            </a:r>
            <a:r>
              <a:rPr lang="en-US" i="1" dirty="0"/>
              <a:t>“ They journeyed from </a:t>
            </a:r>
            <a:r>
              <a:rPr lang="en-US" b="1" i="1" u="sng" dirty="0" err="1"/>
              <a:t>Rephidim</a:t>
            </a:r>
            <a:r>
              <a:rPr lang="en-US" i="1" dirty="0"/>
              <a:t>.” </a:t>
            </a:r>
            <a:r>
              <a:rPr lang="en-US" i="1" dirty="0" smtClean="0"/>
              <a:t>Ex. 19:2</a:t>
            </a:r>
          </a:p>
          <a:p>
            <a:pPr marL="0" indent="0">
              <a:buNone/>
            </a:pPr>
            <a:r>
              <a:rPr lang="en-US" b="1" i="1" dirty="0"/>
              <a:t> </a:t>
            </a:r>
            <a:r>
              <a:rPr lang="en-US" b="1" i="1" dirty="0" smtClean="0"/>
              <a:t>   </a:t>
            </a:r>
            <a:r>
              <a:rPr lang="en-US" dirty="0" err="1" smtClean="0"/>
              <a:t>Refah</a:t>
            </a:r>
            <a:r>
              <a:rPr lang="en-US" dirty="0" smtClean="0"/>
              <a:t>- weakness</a:t>
            </a:r>
          </a:p>
          <a:p>
            <a:r>
              <a:rPr lang="en-US" b="1" dirty="0" smtClean="0"/>
              <a:t>Humility  “</a:t>
            </a:r>
            <a:r>
              <a:rPr lang="en-US" i="1" dirty="0" smtClean="0"/>
              <a:t>a </a:t>
            </a:r>
            <a:r>
              <a:rPr lang="en-US" i="1" dirty="0"/>
              <a:t>person makes himself like a </a:t>
            </a:r>
            <a:r>
              <a:rPr lang="en-US" b="1" i="1" u="sng" dirty="0" smtClean="0"/>
              <a:t>wilderness</a:t>
            </a:r>
            <a:r>
              <a:rPr lang="en-US" i="1" dirty="0" smtClean="0"/>
              <a:t>” Ex. 19:2</a:t>
            </a:r>
            <a:endParaRPr lang="en-US" b="1" dirty="0" smtClean="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86000"/>
            <a:ext cx="2590800" cy="1981200"/>
          </a:xfrm>
          <a:prstGeom prst="rect">
            <a:avLst/>
          </a:prstGeom>
        </p:spPr>
      </p:pic>
    </p:spTree>
    <p:extLst>
      <p:ext uri="{BB962C8B-B14F-4D97-AF65-F5344CB8AC3E}">
        <p14:creationId xmlns:p14="http://schemas.microsoft.com/office/powerpoint/2010/main" val="37633245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1" y="0"/>
            <a:ext cx="5791200" cy="6857999"/>
          </a:xfrm>
          <a:prstGeom prst="rect">
            <a:avLst/>
          </a:prstGeom>
        </p:spPr>
      </p:pic>
    </p:spTree>
    <p:extLst>
      <p:ext uri="{BB962C8B-B14F-4D97-AF65-F5344CB8AC3E}">
        <p14:creationId xmlns:p14="http://schemas.microsoft.com/office/powerpoint/2010/main" val="61834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1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endParaRPr lang="en-US" b="1" dirty="0" smtClean="0"/>
          </a:p>
          <a:p>
            <a:pPr marL="0" indent="0">
              <a:buNone/>
            </a:pPr>
            <a:endParaRPr lang="en-US"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rot="19783392">
            <a:off x="2327247" y="-1817450"/>
            <a:ext cx="13633507" cy="5535275"/>
          </a:xfrm>
          <a:prstGeom prst="rect">
            <a:avLst/>
          </a:prstGeom>
        </p:spPr>
      </p:pic>
      <p:sp>
        <p:nvSpPr>
          <p:cNvPr id="6" name="Rectangle 5"/>
          <p:cNvSpPr/>
          <p:nvPr/>
        </p:nvSpPr>
        <p:spPr>
          <a:xfrm>
            <a:off x="152400" y="-387429"/>
            <a:ext cx="8839200" cy="8802410"/>
          </a:xfrm>
          <a:prstGeom prst="rect">
            <a:avLst/>
          </a:prstGeom>
        </p:spPr>
        <p:txBody>
          <a:bodyPr wrap="square">
            <a:spAutoFit/>
          </a:bodyPr>
          <a:lstStyle/>
          <a:p>
            <a:pPr algn="ctr"/>
            <a:endParaRPr lang="en-US" sz="2000" b="1" dirty="0" smtClean="0"/>
          </a:p>
          <a:p>
            <a:pPr algn="ctr"/>
            <a:endParaRPr lang="en-US" sz="2000" b="1" dirty="0"/>
          </a:p>
          <a:p>
            <a:pPr algn="ctr"/>
            <a:r>
              <a:rPr lang="en-US" sz="3200" b="1" dirty="0" smtClean="0"/>
              <a:t>Why </a:t>
            </a:r>
            <a:r>
              <a:rPr lang="en-US" sz="3200" b="1" dirty="0"/>
              <a:t>is Am </a:t>
            </a:r>
            <a:r>
              <a:rPr lang="en-US" sz="3200" b="1" dirty="0" err="1"/>
              <a:t>Yisrael</a:t>
            </a:r>
            <a:r>
              <a:rPr lang="en-US" sz="3200" b="1" dirty="0"/>
              <a:t> collectively called by the name </a:t>
            </a:r>
            <a:r>
              <a:rPr lang="en-US" sz="3200" b="1" dirty="0" err="1" smtClean="0"/>
              <a:t>Yehudim</a:t>
            </a:r>
            <a:r>
              <a:rPr lang="en-US" sz="3200" b="1" dirty="0" smtClean="0"/>
              <a:t>/Jews </a:t>
            </a:r>
            <a:r>
              <a:rPr lang="en-US" sz="3200" b="1" dirty="0" smtClean="0"/>
              <a:t>today</a:t>
            </a:r>
            <a:r>
              <a:rPr lang="en-US" sz="3200" b="1" dirty="0" smtClean="0"/>
              <a:t>? </a:t>
            </a:r>
            <a:endParaRPr lang="en-US" sz="3200" b="1" dirty="0"/>
          </a:p>
          <a:p>
            <a:pPr marL="342900" indent="-342900">
              <a:buAutoNum type="arabicPeriod"/>
            </a:pPr>
            <a:r>
              <a:rPr lang="en-US" sz="2400" b="1" dirty="0" smtClean="0"/>
              <a:t>Leah </a:t>
            </a:r>
            <a:r>
              <a:rPr lang="en-US" sz="2400" b="1" dirty="0"/>
              <a:t>named her 4</a:t>
            </a:r>
            <a:r>
              <a:rPr lang="en-US" sz="2400" b="1" baseline="30000" dirty="0"/>
              <a:t>th</a:t>
            </a:r>
            <a:r>
              <a:rPr lang="en-US" sz="2400" b="1" dirty="0"/>
              <a:t> child “</a:t>
            </a:r>
            <a:r>
              <a:rPr lang="en-US" sz="2400" b="1" dirty="0" smtClean="0"/>
              <a:t>Yehuda/Thank you” </a:t>
            </a:r>
            <a:r>
              <a:rPr lang="en-US" sz="2400" b="1" dirty="0"/>
              <a:t>which represents a </a:t>
            </a:r>
            <a:r>
              <a:rPr lang="en-US" sz="2400" b="1" u="sng" dirty="0"/>
              <a:t>character trait </a:t>
            </a:r>
            <a:r>
              <a:rPr lang="en-US" sz="2400" b="1" dirty="0"/>
              <a:t>that all of AM YISRAEL should adopt – </a:t>
            </a:r>
            <a:r>
              <a:rPr lang="en-US" sz="2400" b="1" dirty="0" smtClean="0"/>
              <a:t>TO BE GRATEFUL </a:t>
            </a:r>
            <a:r>
              <a:rPr lang="en-US" sz="2400" b="1" dirty="0"/>
              <a:t>– especially </a:t>
            </a:r>
            <a:r>
              <a:rPr lang="en-US" sz="2400" b="1" dirty="0" smtClean="0"/>
              <a:t>for receiving good beyond expectations. (Gen 29:35</a:t>
            </a:r>
            <a:r>
              <a:rPr lang="en-US" sz="2400" b="1" dirty="0" smtClean="0"/>
              <a:t>) also means to acknowledge.</a:t>
            </a:r>
            <a:endParaRPr lang="en-US" sz="2400" b="1" dirty="0" smtClean="0"/>
          </a:p>
          <a:p>
            <a:pPr marL="342900" indent="-342900">
              <a:buFontTx/>
              <a:buAutoNum type="arabicPeriod"/>
            </a:pPr>
            <a:endParaRPr lang="en-US" sz="2400" b="1" dirty="0" smtClean="0"/>
          </a:p>
          <a:p>
            <a:pPr marL="342900" indent="-342900">
              <a:buFontTx/>
              <a:buAutoNum type="arabicPeriod"/>
            </a:pPr>
            <a:r>
              <a:rPr lang="en-US" sz="2400" b="1" dirty="0" smtClean="0"/>
              <a:t>The </a:t>
            </a:r>
            <a:r>
              <a:rPr lang="en-US" sz="2400" b="1" dirty="0"/>
              <a:t>largest tribe of the House of Jacob being “Judah” were not entirely lost through the exile of Assyria (</a:t>
            </a:r>
            <a:r>
              <a:rPr lang="en-US" sz="2400" b="1" dirty="0" err="1" smtClean="0"/>
              <a:t>Sancherev</a:t>
            </a:r>
            <a:r>
              <a:rPr lang="en-US" sz="2400" b="1" dirty="0" smtClean="0"/>
              <a:t>).</a:t>
            </a:r>
            <a:endParaRPr lang="en-US" sz="2400" b="1" dirty="0" smtClean="0"/>
          </a:p>
          <a:p>
            <a:pPr marL="342900" indent="-342900">
              <a:buFontTx/>
              <a:buAutoNum type="arabicPeriod"/>
            </a:pPr>
            <a:endParaRPr lang="en-US" sz="2400" b="1" dirty="0"/>
          </a:p>
          <a:p>
            <a:pPr marL="342900" indent="-342900">
              <a:buFontTx/>
              <a:buAutoNum type="arabicPeriod"/>
            </a:pPr>
            <a:r>
              <a:rPr lang="en-US" sz="2400" b="1" dirty="0" smtClean="0"/>
              <a:t>Before </a:t>
            </a:r>
            <a:r>
              <a:rPr lang="en-US" sz="2400" b="1" dirty="0"/>
              <a:t>the Assyrian onslaught – </a:t>
            </a:r>
            <a:r>
              <a:rPr lang="en-US" sz="2400" b="1" dirty="0" smtClean="0"/>
              <a:t>many remnants </a:t>
            </a:r>
            <a:r>
              <a:rPr lang="en-US" sz="2400" b="1" dirty="0"/>
              <a:t>from </a:t>
            </a:r>
            <a:r>
              <a:rPr lang="en-US" sz="2400" b="1" dirty="0" smtClean="0"/>
              <a:t>the northern 10 </a:t>
            </a:r>
            <a:r>
              <a:rPr lang="en-US" sz="2400" b="1" dirty="0"/>
              <a:t>tribes sought </a:t>
            </a:r>
            <a:r>
              <a:rPr lang="en-US" sz="2400" b="1" dirty="0" smtClean="0"/>
              <a:t>refuge </a:t>
            </a:r>
            <a:r>
              <a:rPr lang="en-US" sz="2400" b="1" dirty="0"/>
              <a:t>in the Kingdom </a:t>
            </a:r>
            <a:r>
              <a:rPr lang="en-US" sz="2400" b="1" dirty="0" smtClean="0"/>
              <a:t>of  </a:t>
            </a:r>
            <a:r>
              <a:rPr lang="en-US" sz="2400" b="1" dirty="0"/>
              <a:t>Yehuda – (see II Chronicles 30:11-12  </a:t>
            </a:r>
            <a:r>
              <a:rPr lang="en-US" sz="2400" b="1" i="1" dirty="0"/>
              <a:t>“However, some people from </a:t>
            </a:r>
            <a:r>
              <a:rPr lang="en-US" sz="2400" b="1" i="1" u="sng" dirty="0"/>
              <a:t>Asher, </a:t>
            </a:r>
            <a:r>
              <a:rPr lang="en-US" sz="2400" b="1" i="1" u="sng" dirty="0" err="1"/>
              <a:t>Menasheh</a:t>
            </a:r>
            <a:r>
              <a:rPr lang="en-US" sz="2400" b="1" i="1" u="sng" dirty="0"/>
              <a:t> and </a:t>
            </a:r>
            <a:r>
              <a:rPr lang="en-US" sz="2400" b="1" i="1" u="sng" dirty="0" err="1"/>
              <a:t>Zebulen</a:t>
            </a:r>
            <a:r>
              <a:rPr lang="en-US" sz="2400" b="1" i="1" u="sng" dirty="0"/>
              <a:t> humbled themselves and came to Jerusalem</a:t>
            </a:r>
            <a:r>
              <a:rPr lang="en-US" sz="2400" b="1" i="1" dirty="0"/>
              <a:t>. Also in Yehuda the hand of God was upon them, </a:t>
            </a:r>
            <a:r>
              <a:rPr lang="en-US" sz="2400" b="1" i="1" u="sng" dirty="0"/>
              <a:t>instilling them all with a united heart to follow the commandment of the king and the leaders </a:t>
            </a:r>
            <a:r>
              <a:rPr lang="en-US" sz="2400" b="1" i="1" dirty="0"/>
              <a:t>regarding the word of Hashem</a:t>
            </a:r>
            <a:r>
              <a:rPr lang="en-US" sz="2400" b="1" i="1" dirty="0" smtClean="0"/>
              <a:t>.”</a:t>
            </a:r>
            <a:endParaRPr lang="en-US" sz="2400" b="1" i="1" dirty="0"/>
          </a:p>
          <a:p>
            <a:endParaRPr lang="en-US" sz="2400" dirty="0" smtClean="0"/>
          </a:p>
          <a:p>
            <a:pPr algn="ctr"/>
            <a:endParaRPr lang="en-US" sz="2400" b="1" dirty="0" smtClean="0"/>
          </a:p>
          <a:p>
            <a:endParaRPr lang="en-US" dirty="0"/>
          </a:p>
          <a:p>
            <a:endParaRPr lang="en-US" dirty="0"/>
          </a:p>
        </p:txBody>
      </p:sp>
    </p:spTree>
    <p:extLst>
      <p:ext uri="{BB962C8B-B14F-4D97-AF65-F5344CB8AC3E}">
        <p14:creationId xmlns:p14="http://schemas.microsoft.com/office/powerpoint/2010/main" val="3699464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1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endParaRPr lang="en-US" b="1" dirty="0" smtClean="0"/>
          </a:p>
          <a:p>
            <a:pPr marL="0" indent="0">
              <a:buNone/>
            </a:pPr>
            <a:endParaRPr lang="en-US"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rot="19783392">
            <a:off x="2057324" y="-2025389"/>
            <a:ext cx="13386003" cy="5434787"/>
          </a:xfrm>
          <a:prstGeom prst="rect">
            <a:avLst/>
          </a:prstGeom>
        </p:spPr>
      </p:pic>
      <p:sp>
        <p:nvSpPr>
          <p:cNvPr id="6" name="Rectangle 5"/>
          <p:cNvSpPr/>
          <p:nvPr/>
        </p:nvSpPr>
        <p:spPr>
          <a:xfrm>
            <a:off x="152400" y="-387429"/>
            <a:ext cx="8839200" cy="8156079"/>
          </a:xfrm>
          <a:prstGeom prst="rect">
            <a:avLst/>
          </a:prstGeom>
        </p:spPr>
        <p:txBody>
          <a:bodyPr wrap="square">
            <a:spAutoFit/>
          </a:bodyPr>
          <a:lstStyle/>
          <a:p>
            <a:pPr algn="ctr"/>
            <a:endParaRPr lang="en-US" sz="2000" b="1" dirty="0" smtClean="0"/>
          </a:p>
          <a:p>
            <a:pPr algn="ctr"/>
            <a:endParaRPr lang="en-US" sz="2000" b="1" dirty="0"/>
          </a:p>
          <a:p>
            <a:endParaRPr lang="en-US" dirty="0" smtClean="0"/>
          </a:p>
          <a:p>
            <a:pPr algn="ctr"/>
            <a:endParaRPr lang="en-US" sz="3600" b="1" dirty="0" smtClean="0"/>
          </a:p>
          <a:p>
            <a:pPr algn="ctr"/>
            <a:r>
              <a:rPr lang="en-US" sz="3600" b="1" dirty="0" smtClean="0"/>
              <a:t>We </a:t>
            </a:r>
            <a:r>
              <a:rPr lang="en-US" sz="3600" b="1" dirty="0"/>
              <a:t>see that </a:t>
            </a:r>
            <a:r>
              <a:rPr lang="en-US" sz="3600" b="1" dirty="0" smtClean="0"/>
              <a:t>those </a:t>
            </a:r>
            <a:r>
              <a:rPr lang="en-US" sz="3600" b="1" dirty="0"/>
              <a:t>who remained loyal to King of </a:t>
            </a:r>
            <a:r>
              <a:rPr lang="en-US" sz="3600" b="1" dirty="0" smtClean="0"/>
              <a:t> Yehuda (Davidic Dynasty) and managed to flee to the south, were absorbed into the Largest Tribe (Judah) whose area already included Benjamin, Shimon, many Levites and </a:t>
            </a:r>
            <a:r>
              <a:rPr lang="en-US" sz="3600" b="1" dirty="0" err="1" smtClean="0"/>
              <a:t>Cohanim</a:t>
            </a:r>
            <a:r>
              <a:rPr lang="en-US" sz="3600" b="1" dirty="0" smtClean="0"/>
              <a:t>  - so today those who were committed to and remain loyal to the Davidic Dynasty are called </a:t>
            </a:r>
            <a:r>
              <a:rPr lang="en-US" sz="3600" b="1" dirty="0" err="1" smtClean="0"/>
              <a:t>Yehudim</a:t>
            </a:r>
            <a:r>
              <a:rPr lang="en-US" sz="3600" b="1" dirty="0" smtClean="0"/>
              <a:t>/Jews.</a:t>
            </a:r>
            <a:endParaRPr lang="en-US" sz="3600" b="1" dirty="0" smtClean="0"/>
          </a:p>
          <a:p>
            <a:pPr algn="ctr"/>
            <a:endParaRPr lang="en-US" sz="2800" b="1" dirty="0" smtClean="0"/>
          </a:p>
          <a:p>
            <a:pPr algn="ctr"/>
            <a:endParaRPr lang="en-US" sz="2000" b="1" dirty="0" smtClean="0"/>
          </a:p>
          <a:p>
            <a:pPr algn="ctr"/>
            <a:endParaRPr lang="en-US" sz="2000" b="1" dirty="0"/>
          </a:p>
          <a:p>
            <a:pPr algn="ctr"/>
            <a:endParaRPr lang="en-US" sz="2000" b="1" dirty="0" smtClean="0"/>
          </a:p>
          <a:p>
            <a:pPr algn="ctr"/>
            <a:endParaRPr lang="en-US" b="1" dirty="0" smtClean="0"/>
          </a:p>
          <a:p>
            <a:endParaRPr lang="en-US" dirty="0"/>
          </a:p>
          <a:p>
            <a:endParaRPr lang="en-US" dirty="0"/>
          </a:p>
        </p:txBody>
      </p:sp>
    </p:spTree>
    <p:extLst>
      <p:ext uri="{BB962C8B-B14F-4D97-AF65-F5344CB8AC3E}">
        <p14:creationId xmlns:p14="http://schemas.microsoft.com/office/powerpoint/2010/main" val="370862182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1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endParaRPr lang="en-US" b="1" dirty="0" smtClean="0"/>
          </a:p>
          <a:p>
            <a:pPr marL="0" indent="0">
              <a:buNone/>
            </a:pPr>
            <a:endParaRPr lang="en-US"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rot="19783392">
            <a:off x="2057324" y="-2025389"/>
            <a:ext cx="13386003" cy="5434787"/>
          </a:xfrm>
          <a:prstGeom prst="rect">
            <a:avLst/>
          </a:prstGeom>
        </p:spPr>
      </p:pic>
      <p:sp>
        <p:nvSpPr>
          <p:cNvPr id="6" name="Rectangle 5"/>
          <p:cNvSpPr/>
          <p:nvPr/>
        </p:nvSpPr>
        <p:spPr>
          <a:xfrm>
            <a:off x="152400" y="-387429"/>
            <a:ext cx="8839200" cy="7417415"/>
          </a:xfrm>
          <a:prstGeom prst="rect">
            <a:avLst/>
          </a:prstGeom>
        </p:spPr>
        <p:txBody>
          <a:bodyPr wrap="square">
            <a:spAutoFit/>
          </a:bodyPr>
          <a:lstStyle/>
          <a:p>
            <a:pPr algn="ctr"/>
            <a:endParaRPr lang="en-US" sz="2000" b="1" dirty="0" smtClean="0"/>
          </a:p>
          <a:p>
            <a:pPr algn="ctr"/>
            <a:endParaRPr lang="en-US" sz="2000" b="1" dirty="0"/>
          </a:p>
          <a:p>
            <a:endParaRPr lang="en-US" dirty="0" smtClean="0"/>
          </a:p>
          <a:p>
            <a:pPr algn="ctr"/>
            <a:r>
              <a:rPr lang="en-US" sz="2800" b="1" dirty="0" smtClean="0"/>
              <a:t>Additional verses describing the term </a:t>
            </a:r>
            <a:r>
              <a:rPr lang="en-US" sz="2800" b="1" dirty="0" err="1" smtClean="0"/>
              <a:t>Yehudim</a:t>
            </a:r>
            <a:r>
              <a:rPr lang="en-US" sz="2800" b="1" dirty="0" smtClean="0"/>
              <a:t> </a:t>
            </a:r>
            <a:r>
              <a:rPr lang="en-US" sz="2800" b="1" dirty="0" smtClean="0"/>
              <a:t>as the </a:t>
            </a:r>
          </a:p>
          <a:p>
            <a:pPr algn="ctr"/>
            <a:r>
              <a:rPr lang="en-US" sz="2800" b="1" dirty="0" smtClean="0"/>
              <a:t>COLLECTIVE for THE NATION OF ISRAEL</a:t>
            </a:r>
          </a:p>
          <a:p>
            <a:pPr algn="ctr"/>
            <a:endParaRPr lang="en-US" sz="2800" b="1" dirty="0" smtClean="0"/>
          </a:p>
          <a:p>
            <a:pPr algn="ctr"/>
            <a:r>
              <a:rPr lang="en-US" sz="2800" b="1" dirty="0" smtClean="0"/>
              <a:t>See Gen 49:8-10  </a:t>
            </a:r>
            <a:r>
              <a:rPr lang="en-US" sz="2800" dirty="0" smtClean="0"/>
              <a:t>“Judah – you, your brothers shall acknowledge, …your fathers sons will prostrate themselves toward you…and his will be an assemblage of nations”</a:t>
            </a:r>
          </a:p>
          <a:p>
            <a:pPr algn="ctr"/>
            <a:r>
              <a:rPr lang="en-US" sz="2800" b="1" dirty="0" smtClean="0"/>
              <a:t>See Esther 2:5 </a:t>
            </a:r>
            <a:r>
              <a:rPr lang="en-US" sz="2800" dirty="0" smtClean="0"/>
              <a:t>“There was a Jewish man in </a:t>
            </a:r>
            <a:r>
              <a:rPr lang="en-US" sz="2800" dirty="0" err="1" smtClean="0"/>
              <a:t>Shushan</a:t>
            </a:r>
            <a:r>
              <a:rPr lang="en-US" sz="2800" dirty="0" smtClean="0"/>
              <a:t>, a </a:t>
            </a:r>
            <a:r>
              <a:rPr lang="en-US" sz="2800" dirty="0" err="1" smtClean="0"/>
              <a:t>Benjaminite</a:t>
            </a:r>
            <a:r>
              <a:rPr lang="en-US" sz="2800" dirty="0" smtClean="0"/>
              <a:t>…”</a:t>
            </a:r>
          </a:p>
          <a:p>
            <a:pPr algn="ctr"/>
            <a:r>
              <a:rPr lang="en-US" sz="2800" b="1" dirty="0" smtClean="0"/>
              <a:t>See Isaiah 36:11 </a:t>
            </a:r>
            <a:r>
              <a:rPr lang="en-US" sz="2800" dirty="0" smtClean="0"/>
              <a:t>The Hebrew language here is referred to as JEWISH (Yehudit)</a:t>
            </a:r>
          </a:p>
          <a:p>
            <a:pPr algn="ctr"/>
            <a:r>
              <a:rPr lang="en-US" sz="2800" b="1" dirty="0" smtClean="0"/>
              <a:t>II Chron. </a:t>
            </a:r>
            <a:r>
              <a:rPr lang="en-US" sz="2800" b="1" dirty="0" smtClean="0"/>
              <a:t>34 </a:t>
            </a:r>
            <a:r>
              <a:rPr lang="en-US" sz="2800" dirty="0" smtClean="0"/>
              <a:t>The entire chapter describes the remnant of Menasha and </a:t>
            </a:r>
            <a:r>
              <a:rPr lang="en-US" sz="2800" dirty="0" err="1" smtClean="0"/>
              <a:t>Ephriam</a:t>
            </a:r>
            <a:r>
              <a:rPr lang="en-US" sz="2800" dirty="0" smtClean="0"/>
              <a:t> recommitted to the Torah and to the King of Yehuda.</a:t>
            </a:r>
            <a:endParaRPr lang="en-US" sz="2800" dirty="0" smtClean="0"/>
          </a:p>
          <a:p>
            <a:pPr algn="ctr"/>
            <a:endParaRPr lang="en-US" b="1" dirty="0" smtClean="0"/>
          </a:p>
          <a:p>
            <a:endParaRPr lang="en-US" dirty="0"/>
          </a:p>
          <a:p>
            <a:endParaRPr lang="en-US" dirty="0"/>
          </a:p>
        </p:txBody>
      </p:sp>
    </p:spTree>
    <p:extLst>
      <p:ext uri="{BB962C8B-B14F-4D97-AF65-F5344CB8AC3E}">
        <p14:creationId xmlns:p14="http://schemas.microsoft.com/office/powerpoint/2010/main" val="4846863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867400"/>
          </a:xfrm>
          <a:prstGeom prst="rect">
            <a:avLst/>
          </a:prstGeom>
        </p:spPr>
      </p:pic>
      <p:sp>
        <p:nvSpPr>
          <p:cNvPr id="2" name="Title 1"/>
          <p:cNvSpPr>
            <a:spLocks noGrp="1"/>
          </p:cNvSpPr>
          <p:nvPr>
            <p:ph type="title"/>
          </p:nvPr>
        </p:nvSpPr>
        <p:spPr>
          <a:xfrm>
            <a:off x="914400" y="274638"/>
            <a:ext cx="7620000" cy="792162"/>
          </a:xfrm>
        </p:spPr>
        <p:txBody>
          <a:bodyPr>
            <a:normAutofit fontScale="90000"/>
          </a:bodyPr>
          <a:lstStyle/>
          <a:p>
            <a:pPr algn="ctr"/>
            <a:r>
              <a:rPr lang="en-US" b="1" dirty="0" smtClean="0">
                <a:solidFill>
                  <a:schemeClr val="tx1"/>
                </a:solidFill>
              </a:rPr>
              <a:t>The Last Prophecy – Malachi 3:22-24</a:t>
            </a:r>
            <a:endParaRPr lang="en-US" b="1" dirty="0">
              <a:solidFill>
                <a:schemeClr val="tx1"/>
              </a:solidFill>
            </a:endParaRPr>
          </a:p>
        </p:txBody>
      </p:sp>
      <p:sp>
        <p:nvSpPr>
          <p:cNvPr id="3" name="Content Placeholder 2"/>
          <p:cNvSpPr>
            <a:spLocks noGrp="1"/>
          </p:cNvSpPr>
          <p:nvPr>
            <p:ph sz="quarter" idx="1"/>
          </p:nvPr>
        </p:nvSpPr>
        <p:spPr>
          <a:xfrm>
            <a:off x="914400" y="1143000"/>
            <a:ext cx="7772400" cy="4876800"/>
          </a:xfrm>
        </p:spPr>
        <p:txBody>
          <a:bodyPr>
            <a:normAutofit lnSpcReduction="10000"/>
          </a:bodyPr>
          <a:lstStyle/>
          <a:p>
            <a:pPr marL="0" indent="0">
              <a:buNone/>
            </a:pPr>
            <a:r>
              <a:rPr lang="en-US" b="1" i="1" dirty="0" smtClean="0"/>
              <a:t>“</a:t>
            </a:r>
            <a:r>
              <a:rPr lang="en-US" b="1" i="1" u="sng" dirty="0" smtClean="0">
                <a:solidFill>
                  <a:schemeClr val="bg1"/>
                </a:solidFill>
              </a:rPr>
              <a:t>Remember the Torah of Moses My servant</a:t>
            </a:r>
            <a:r>
              <a:rPr lang="en-US" b="1" i="1" dirty="0" smtClean="0">
                <a:solidFill>
                  <a:schemeClr val="bg1"/>
                </a:solidFill>
              </a:rPr>
              <a:t>, which I commanded him at </a:t>
            </a:r>
            <a:r>
              <a:rPr lang="en-US" b="1" i="1" dirty="0" err="1" smtClean="0">
                <a:solidFill>
                  <a:schemeClr val="bg1"/>
                </a:solidFill>
              </a:rPr>
              <a:t>Horeb</a:t>
            </a:r>
            <a:r>
              <a:rPr lang="en-US" b="1" i="1" dirty="0" smtClean="0">
                <a:solidFill>
                  <a:schemeClr val="bg1"/>
                </a:solidFill>
              </a:rPr>
              <a:t> </a:t>
            </a:r>
            <a:r>
              <a:rPr lang="en-US" b="1" i="1" u="sng" dirty="0" smtClean="0">
                <a:solidFill>
                  <a:schemeClr val="bg1"/>
                </a:solidFill>
              </a:rPr>
              <a:t>for all Israel </a:t>
            </a:r>
            <a:r>
              <a:rPr lang="en-US" b="1" i="1" dirty="0" smtClean="0">
                <a:solidFill>
                  <a:schemeClr val="bg1"/>
                </a:solidFill>
              </a:rPr>
              <a:t>– its decrees and its statutes. Behold, I send you </a:t>
            </a:r>
            <a:r>
              <a:rPr lang="en-US" b="1" i="1" dirty="0" err="1" smtClean="0">
                <a:solidFill>
                  <a:schemeClr val="bg1"/>
                </a:solidFill>
              </a:rPr>
              <a:t>Eliyahu</a:t>
            </a:r>
            <a:r>
              <a:rPr lang="en-US" b="1" i="1" dirty="0" smtClean="0">
                <a:solidFill>
                  <a:schemeClr val="bg1"/>
                </a:solidFill>
              </a:rPr>
              <a:t> the prophet before the coming of the great and awesome day of Hashem. And He will turn back to God the hearts of the fathers with their sons and the hearts of the sons with their fathers, lest I come and strike the land with utter destruction.” </a:t>
            </a:r>
          </a:p>
          <a:p>
            <a:pPr marL="0" indent="0" algn="r">
              <a:buNone/>
            </a:pPr>
            <a:r>
              <a:rPr lang="he-IL" sz="2400" b="1" u="sng" dirty="0" smtClean="0">
                <a:solidFill>
                  <a:schemeClr val="bg1"/>
                </a:solidFill>
              </a:rPr>
              <a:t>זִכְרוּ</a:t>
            </a:r>
            <a:r>
              <a:rPr lang="he-IL" sz="2400" b="1" u="sng" dirty="0">
                <a:solidFill>
                  <a:schemeClr val="bg1"/>
                </a:solidFill>
              </a:rPr>
              <a:t>, תּוֹרַת מֹשֶׁה עַבְדִּי</a:t>
            </a:r>
            <a:r>
              <a:rPr lang="he-IL" sz="2400" b="1" dirty="0">
                <a:solidFill>
                  <a:schemeClr val="bg1"/>
                </a:solidFill>
              </a:rPr>
              <a:t>, אֲשֶׁר צִוִּיתִי אוֹתוֹ בְחֹרֵב ע</a:t>
            </a:r>
            <a:r>
              <a:rPr lang="he-IL" sz="2400" b="1" u="sng" dirty="0">
                <a:solidFill>
                  <a:schemeClr val="bg1"/>
                </a:solidFill>
              </a:rPr>
              <a:t>ַל-כָּל-יִשְׂרָאֵל</a:t>
            </a:r>
            <a:r>
              <a:rPr lang="he-IL" sz="2400" b="1" dirty="0">
                <a:solidFill>
                  <a:schemeClr val="bg1"/>
                </a:solidFill>
              </a:rPr>
              <a:t>, חֻקִּים </a:t>
            </a:r>
            <a:r>
              <a:rPr lang="en-US" sz="2400" b="1" dirty="0" smtClean="0">
                <a:solidFill>
                  <a:schemeClr val="bg1"/>
                </a:solidFill>
              </a:rPr>
              <a:t>  </a:t>
            </a:r>
            <a:r>
              <a:rPr lang="he-IL" sz="2400" b="1" dirty="0" smtClean="0">
                <a:solidFill>
                  <a:schemeClr val="bg1"/>
                </a:solidFill>
              </a:rPr>
              <a:t>וּמִשְׁפָּטִים.</a:t>
            </a:r>
            <a:endParaRPr lang="en-US" sz="2400" b="1" dirty="0" smtClean="0">
              <a:solidFill>
                <a:schemeClr val="bg1"/>
              </a:solidFill>
            </a:endParaRPr>
          </a:p>
          <a:p>
            <a:pPr marL="0" indent="0" algn="r">
              <a:buNone/>
            </a:pPr>
            <a:r>
              <a:rPr lang="he-IL" sz="2400" b="1" dirty="0" smtClean="0">
                <a:solidFill>
                  <a:schemeClr val="bg1"/>
                </a:solidFill>
              </a:rPr>
              <a:t>הִנֵּה </a:t>
            </a:r>
            <a:r>
              <a:rPr lang="he-IL" sz="2400" b="1" dirty="0">
                <a:solidFill>
                  <a:schemeClr val="bg1"/>
                </a:solidFill>
              </a:rPr>
              <a:t>אָנֹכִי שֹׁלֵחַ לָכֶם, אֵת אֵלִיָּה הַנָּבִיא--לִפְנֵי, בּוֹא יוֹם יְהוָה, הַגָּדוֹל, וְהַנּוֹרָא</a:t>
            </a:r>
            <a:r>
              <a:rPr lang="he-IL" sz="2400" b="1" dirty="0" smtClean="0">
                <a:solidFill>
                  <a:schemeClr val="bg1"/>
                </a:solidFill>
              </a:rPr>
              <a:t>.</a:t>
            </a:r>
            <a:endParaRPr lang="en-US" sz="2400" b="1" dirty="0" smtClean="0">
              <a:solidFill>
                <a:schemeClr val="bg1"/>
              </a:solidFill>
            </a:endParaRPr>
          </a:p>
          <a:p>
            <a:pPr marL="0" indent="0" algn="r">
              <a:buNone/>
            </a:pPr>
            <a:r>
              <a:rPr lang="he-IL" sz="2400" b="1" dirty="0">
                <a:solidFill>
                  <a:schemeClr val="bg1"/>
                </a:solidFill>
              </a:rPr>
              <a:t>וְהֵשִׁיב לֵב-אָבוֹת עַל-בָּנִים, וְלֵב בָּנִים עַל-אֲבוֹתָם--פֶּן-אָבוֹא, וְהִכֵּיתִי אֶת-הָאָרֶץ</a:t>
            </a:r>
            <a:r>
              <a:rPr lang="he-IL" sz="2400" b="1" dirty="0"/>
              <a:t> </a:t>
            </a:r>
            <a:r>
              <a:rPr lang="he-IL" sz="2400" b="1" dirty="0">
                <a:solidFill>
                  <a:schemeClr val="bg1"/>
                </a:solidFill>
              </a:rPr>
              <a:t>חֵרֶ</a:t>
            </a:r>
            <a:r>
              <a:rPr lang="he-IL" sz="2400" b="1" dirty="0"/>
              <a:t>ם.</a:t>
            </a:r>
            <a:r>
              <a:rPr lang="en-US" sz="2000" dirty="0" smtClean="0"/>
              <a:t> </a:t>
            </a:r>
            <a:endParaRPr lang="en-US" sz="2000" dirty="0"/>
          </a:p>
        </p:txBody>
      </p:sp>
    </p:spTree>
    <p:extLst>
      <p:ext uri="{BB962C8B-B14F-4D97-AF65-F5344CB8AC3E}">
        <p14:creationId xmlns:p14="http://schemas.microsoft.com/office/powerpoint/2010/main" val="3613077517"/>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512744"/>
          </a:xfrm>
          <a:prstGeom prst="rect">
            <a:avLst/>
          </a:prstGeom>
        </p:spPr>
      </p:pic>
      <p:sp>
        <p:nvSpPr>
          <p:cNvPr id="2" name="Title 1"/>
          <p:cNvSpPr>
            <a:spLocks noGrp="1"/>
          </p:cNvSpPr>
          <p:nvPr>
            <p:ph type="title"/>
          </p:nvPr>
        </p:nvSpPr>
        <p:spPr>
          <a:xfrm>
            <a:off x="914400" y="274638"/>
            <a:ext cx="7620000" cy="792162"/>
          </a:xfrm>
        </p:spPr>
        <p:txBody>
          <a:bodyPr>
            <a:normAutofit/>
          </a:bodyPr>
          <a:lstStyle/>
          <a:p>
            <a:pPr algn="ctr"/>
            <a:r>
              <a:rPr lang="en-US" b="1" dirty="0" smtClean="0">
                <a:solidFill>
                  <a:schemeClr val="tx1"/>
                </a:solidFill>
              </a:rPr>
              <a:t>DRY BONES – EZEKIEL </a:t>
            </a:r>
            <a:r>
              <a:rPr lang="en-US" b="1" dirty="0" smtClean="0">
                <a:solidFill>
                  <a:schemeClr val="tx1"/>
                </a:solidFill>
              </a:rPr>
              <a:t>37:21-22</a:t>
            </a:r>
            <a:endParaRPr lang="en-US" b="1" dirty="0">
              <a:solidFill>
                <a:schemeClr val="tx1"/>
              </a:solidFill>
            </a:endParaRPr>
          </a:p>
        </p:txBody>
      </p:sp>
      <p:sp>
        <p:nvSpPr>
          <p:cNvPr id="3" name="Content Placeholder 2"/>
          <p:cNvSpPr>
            <a:spLocks noGrp="1"/>
          </p:cNvSpPr>
          <p:nvPr>
            <p:ph sz="quarter" idx="1"/>
          </p:nvPr>
        </p:nvSpPr>
        <p:spPr>
          <a:xfrm>
            <a:off x="914400" y="1143000"/>
            <a:ext cx="7772400" cy="4876800"/>
          </a:xfrm>
        </p:spPr>
        <p:txBody>
          <a:bodyPr>
            <a:noAutofit/>
          </a:bodyPr>
          <a:lstStyle/>
          <a:p>
            <a:pPr marL="0" indent="0">
              <a:buNone/>
            </a:pPr>
            <a:r>
              <a:rPr lang="en-US" sz="2400" b="1" i="1" dirty="0">
                <a:solidFill>
                  <a:srgbClr val="000066"/>
                </a:solidFill>
              </a:rPr>
              <a:t> </a:t>
            </a:r>
            <a:r>
              <a:rPr lang="en-US" sz="2400" b="1" i="1" baseline="30000" dirty="0">
                <a:solidFill>
                  <a:srgbClr val="000066"/>
                </a:solidFill>
              </a:rPr>
              <a:t>21 </a:t>
            </a:r>
            <a:r>
              <a:rPr lang="en-US" sz="2400" b="1" i="1" dirty="0" smtClean="0">
                <a:solidFill>
                  <a:srgbClr val="000066"/>
                </a:solidFill>
              </a:rPr>
              <a:t>…</a:t>
            </a:r>
            <a:r>
              <a:rPr lang="en-US" sz="2400" b="1" i="1" dirty="0" smtClean="0">
                <a:solidFill>
                  <a:srgbClr val="000066"/>
                </a:solidFill>
              </a:rPr>
              <a:t> </a:t>
            </a:r>
            <a:r>
              <a:rPr lang="en-US" sz="2400" b="1" i="1" dirty="0">
                <a:solidFill>
                  <a:srgbClr val="000066"/>
                </a:solidFill>
              </a:rPr>
              <a:t>‘This is what the Sovereign Lord says: I will take the Israelites out of the nations where they have gone. I will gather them from all around and bring them back into their own land</a:t>
            </a:r>
            <a:r>
              <a:rPr lang="en-US" sz="2400" b="1" i="1" dirty="0" smtClean="0">
                <a:solidFill>
                  <a:srgbClr val="000066"/>
                </a:solidFill>
              </a:rPr>
              <a:t>.</a:t>
            </a:r>
          </a:p>
          <a:p>
            <a:pPr marL="0" indent="0">
              <a:buNone/>
            </a:pPr>
            <a:r>
              <a:rPr lang="en-US" sz="2800" b="1" i="1" dirty="0">
                <a:solidFill>
                  <a:srgbClr val="000066"/>
                </a:solidFill>
              </a:rPr>
              <a:t> </a:t>
            </a:r>
            <a:r>
              <a:rPr lang="en-US" sz="2800" b="1" i="1" baseline="30000" dirty="0">
                <a:solidFill>
                  <a:srgbClr val="000066"/>
                </a:solidFill>
              </a:rPr>
              <a:t>22 </a:t>
            </a:r>
            <a:r>
              <a:rPr lang="en-US" sz="2800" b="1" i="1" u="sng" dirty="0">
                <a:solidFill>
                  <a:srgbClr val="000066"/>
                </a:solidFill>
              </a:rPr>
              <a:t>I will make them </a:t>
            </a:r>
            <a:r>
              <a:rPr lang="en-US" sz="2800" b="1" i="1" u="sng" dirty="0" smtClean="0">
                <a:solidFill>
                  <a:srgbClr val="000066"/>
                </a:solidFill>
              </a:rPr>
              <a:t>into one </a:t>
            </a:r>
            <a:r>
              <a:rPr lang="en-US" sz="2800" b="1" i="1" u="sng" dirty="0">
                <a:solidFill>
                  <a:srgbClr val="000066"/>
                </a:solidFill>
              </a:rPr>
              <a:t>nation in the </a:t>
            </a:r>
            <a:r>
              <a:rPr lang="en-US" sz="2800" b="1" i="1" u="sng" dirty="0" smtClean="0">
                <a:solidFill>
                  <a:srgbClr val="000066"/>
                </a:solidFill>
              </a:rPr>
              <a:t>land, upon </a:t>
            </a:r>
            <a:r>
              <a:rPr lang="en-US" sz="2800" b="1" i="1" u="sng" dirty="0">
                <a:solidFill>
                  <a:srgbClr val="000066"/>
                </a:solidFill>
              </a:rPr>
              <a:t>the mountains of </a:t>
            </a:r>
            <a:r>
              <a:rPr lang="en-US" sz="2800" b="1" i="1" u="sng" dirty="0" smtClean="0">
                <a:solidFill>
                  <a:srgbClr val="000066"/>
                </a:solidFill>
              </a:rPr>
              <a:t>Israel, and one king will be king for them all; they will no longer be two nations, and they will no longer be divided into two </a:t>
            </a:r>
            <a:r>
              <a:rPr lang="en-US" sz="2800" b="1" i="1" u="sng" dirty="0" err="1" smtClean="0">
                <a:solidFill>
                  <a:srgbClr val="000066"/>
                </a:solidFill>
              </a:rPr>
              <a:t>kingoms</a:t>
            </a:r>
            <a:r>
              <a:rPr lang="en-US" sz="2800" b="1" i="1" u="sng" dirty="0" smtClean="0">
                <a:solidFill>
                  <a:srgbClr val="000066"/>
                </a:solidFill>
              </a:rPr>
              <a:t>, ever again.”</a:t>
            </a:r>
          </a:p>
          <a:p>
            <a:pPr marL="0" indent="0">
              <a:buNone/>
            </a:pPr>
            <a:r>
              <a:rPr lang="en-US" sz="2400" b="1" i="1" dirty="0" smtClean="0">
                <a:solidFill>
                  <a:srgbClr val="000066"/>
                </a:solidFill>
              </a:rPr>
              <a:t>24…My servant David will be king over them, and there will be one shepherd for all of them; they will follow My ordinances and keep My decrees to fulfill them.”</a:t>
            </a:r>
            <a:endParaRPr lang="en-US" sz="2400" b="1" dirty="0">
              <a:solidFill>
                <a:srgbClr val="000066"/>
              </a:solidFill>
            </a:endParaRPr>
          </a:p>
        </p:txBody>
      </p:sp>
    </p:spTree>
    <p:extLst>
      <p:ext uri="{BB962C8B-B14F-4D97-AF65-F5344CB8AC3E}">
        <p14:creationId xmlns:p14="http://schemas.microsoft.com/office/powerpoint/2010/main" val="4206131936"/>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1675</TotalTime>
  <Words>1826</Words>
  <Application>Microsoft Office PowerPoint</Application>
  <PresentationFormat>On-screen Show (4:3)</PresentationFormat>
  <Paragraphs>175</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Equity</vt:lpstr>
      <vt:lpstr>PowerPoint Presentation</vt:lpstr>
      <vt:lpstr>             …or perhaps it was a Tweet? Snapchat? Telegram? Viber? Or What’s App?  Whatever it is…It’s definitely something I want to share with you… IT’S REVELATORY</vt:lpstr>
      <vt:lpstr>            Prerequisite to receiving  the Torah (Personal and National)</vt:lpstr>
      <vt:lpstr>PowerPoint Presentation</vt:lpstr>
      <vt:lpstr>PowerPoint Presentation</vt:lpstr>
      <vt:lpstr>PowerPoint Presentation</vt:lpstr>
      <vt:lpstr>PowerPoint Presentation</vt:lpstr>
      <vt:lpstr>The Last Prophecy – Malachi 3:22-24</vt:lpstr>
      <vt:lpstr>DRY BONES – EZEKIEL 37:21-22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78</cp:revision>
  <cp:lastPrinted>2017-05-19T15:33:56Z</cp:lastPrinted>
  <dcterms:created xsi:type="dcterms:W3CDTF">2006-08-16T00:00:00Z</dcterms:created>
  <dcterms:modified xsi:type="dcterms:W3CDTF">2017-05-22T03:40:07Z</dcterms:modified>
</cp:coreProperties>
</file>